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360" r:id="rId3"/>
    <p:sldId id="362" r:id="rId4"/>
    <p:sldId id="342" r:id="rId5"/>
    <p:sldId id="361" r:id="rId6"/>
    <p:sldId id="325" r:id="rId7"/>
    <p:sldId id="374" r:id="rId8"/>
    <p:sldId id="257" r:id="rId9"/>
    <p:sldId id="368" r:id="rId10"/>
    <p:sldId id="370" r:id="rId11"/>
    <p:sldId id="372" r:id="rId12"/>
    <p:sldId id="373" r:id="rId13"/>
    <p:sldId id="371" r:id="rId14"/>
    <p:sldId id="369" r:id="rId15"/>
    <p:sldId id="308" r:id="rId16"/>
    <p:sldId id="359" r:id="rId17"/>
    <p:sldId id="311" r:id="rId18"/>
    <p:sldId id="314" r:id="rId19"/>
    <p:sldId id="312" r:id="rId20"/>
    <p:sldId id="345" r:id="rId21"/>
    <p:sldId id="348" r:id="rId22"/>
    <p:sldId id="355" r:id="rId23"/>
    <p:sldId id="351" r:id="rId24"/>
    <p:sldId id="350" r:id="rId25"/>
    <p:sldId id="357" r:id="rId26"/>
    <p:sldId id="358" r:id="rId27"/>
    <p:sldId id="319" r:id="rId28"/>
  </p:sldIdLst>
  <p:sldSz cx="9144000" cy="6858000" type="screen4x3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9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thrine Pauli" initials="CP" lastIdx="1" clrIdx="0">
    <p:extLst>
      <p:ext uri="{19B8F6BF-5375-455C-9EA6-DF929625EA0E}">
        <p15:presenceInfo xmlns:p15="http://schemas.microsoft.com/office/powerpoint/2012/main" userId="6279def8b41dc2d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ADA9"/>
    <a:srgbClr val="495987"/>
    <a:srgbClr val="A32F9D"/>
    <a:srgbClr val="746A58"/>
    <a:srgbClr val="795753"/>
    <a:srgbClr val="666666"/>
    <a:srgbClr val="6E5F5E"/>
    <a:srgbClr val="E2E2E2"/>
    <a:srgbClr val="CDCDCD"/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1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008" y="-555"/>
      </p:cViewPr>
      <p:guideLst>
        <p:guide orient="horz" pos="2160"/>
        <p:guide pos="289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>
        <p:scale>
          <a:sx n="110" d="100"/>
          <a:sy n="110" d="100"/>
        </p:scale>
        <p:origin x="3180" y="-1626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8427" cy="513508"/>
          </a:xfrm>
          <a:prstGeom prst="rect">
            <a:avLst/>
          </a:prstGeom>
        </p:spPr>
        <p:txBody>
          <a:bodyPr vert="horz" lIns="99065" tIns="49533" rIns="99065" bIns="49533" rtlCol="0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3993" y="1"/>
            <a:ext cx="3078427" cy="513508"/>
          </a:xfrm>
          <a:prstGeom prst="rect">
            <a:avLst/>
          </a:prstGeom>
        </p:spPr>
        <p:txBody>
          <a:bodyPr vert="horz" lIns="99065" tIns="49533" rIns="99065" bIns="49533" rtlCol="0"/>
          <a:lstStyle>
            <a:lvl1pPr algn="r">
              <a:defRPr sz="1300"/>
            </a:lvl1pPr>
          </a:lstStyle>
          <a:p>
            <a:fld id="{9056826E-D84E-4701-8F23-26EC0033C9DD}" type="datetimeFigureOut">
              <a:rPr lang="de-CH" smtClean="0"/>
              <a:pPr/>
              <a:t>02.11.2019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65" tIns="49533" rIns="99065" bIns="49533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</p:spPr>
        <p:txBody>
          <a:bodyPr vert="horz" lIns="99065" tIns="49533" rIns="99065" bIns="49533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8427" cy="513507"/>
          </a:xfrm>
          <a:prstGeom prst="rect">
            <a:avLst/>
          </a:prstGeom>
        </p:spPr>
        <p:txBody>
          <a:bodyPr vert="horz" lIns="99065" tIns="49533" rIns="99065" bIns="49533" rtlCol="0" anchor="b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3993" y="9721107"/>
            <a:ext cx="3078427" cy="513507"/>
          </a:xfrm>
          <a:prstGeom prst="rect">
            <a:avLst/>
          </a:prstGeom>
        </p:spPr>
        <p:txBody>
          <a:bodyPr vert="horz" lIns="99065" tIns="49533" rIns="99065" bIns="49533" rtlCol="0" anchor="b"/>
          <a:lstStyle>
            <a:lvl1pPr algn="r">
              <a:defRPr sz="1300"/>
            </a:lvl1pPr>
          </a:lstStyle>
          <a:p>
            <a:fld id="{EEE7D318-8F92-4ADB-B02A-8EFE3F89CFB4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1645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7D318-8F92-4ADB-B02A-8EFE3F89CFB4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4032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7D318-8F92-4ADB-B02A-8EFE3F89CFB4}" type="slidenum">
              <a:rPr lang="de-CH" smtClean="0"/>
              <a:pPr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9971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7D318-8F92-4ADB-B02A-8EFE3F89CFB4}" type="slidenum">
              <a:rPr lang="de-CH" smtClean="0"/>
              <a:pPr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666252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7D318-8F92-4ADB-B02A-8EFE3F89CFB4}" type="slidenum">
              <a:rPr lang="de-CH" smtClean="0"/>
              <a:pPr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319432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Produzenten können sein:</a:t>
            </a:r>
          </a:p>
          <a:p>
            <a:r>
              <a:rPr lang="de-CH" dirty="0"/>
              <a:t>Alterszentren, Krankenhäuser, Restaurants, Systemgastronomen, Mahlzeitendienste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7D318-8F92-4ADB-B02A-8EFE3F89CFB4}" type="slidenum">
              <a:rPr lang="de-CH" smtClean="0"/>
              <a:pPr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14723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8817" y="4822270"/>
            <a:ext cx="5510530" cy="4275201"/>
          </a:xfrm>
        </p:spPr>
        <p:txBody>
          <a:bodyPr/>
          <a:lstStyle/>
          <a:p>
            <a:r>
              <a:rPr lang="de-CH" b="1" dirty="0"/>
              <a:t>Austauschen:</a:t>
            </a:r>
          </a:p>
          <a:p>
            <a:pPr marL="167181" indent="-167181">
              <a:buFont typeface="Arial" panose="020B0604020202020204" pitchFamily="34" charset="0"/>
              <a:buChar char="•"/>
            </a:pPr>
            <a:r>
              <a:rPr lang="de-CH" dirty="0"/>
              <a:t>Rezepte teilen</a:t>
            </a:r>
          </a:p>
          <a:p>
            <a:pPr marL="167181" indent="-167181">
              <a:buFont typeface="Arial" panose="020B0604020202020204" pitchFamily="34" charset="0"/>
              <a:buChar char="•"/>
            </a:pPr>
            <a:r>
              <a:rPr lang="de-CH" dirty="0"/>
              <a:t>Tipps zum Einkochen</a:t>
            </a:r>
          </a:p>
          <a:p>
            <a:pPr marL="167181" indent="-167181">
              <a:buFont typeface="Arial" panose="020B0604020202020204" pitchFamily="34" charset="0"/>
              <a:buChar char="•"/>
            </a:pPr>
            <a:r>
              <a:rPr lang="de-CH" dirty="0"/>
              <a:t>Nährwertanalysen</a:t>
            </a:r>
          </a:p>
          <a:p>
            <a:pPr marL="167181" indent="-167181">
              <a:buFont typeface="Arial" panose="020B0604020202020204" pitchFamily="34" charset="0"/>
              <a:buChar char="•"/>
            </a:pPr>
            <a:r>
              <a:rPr lang="de-CH" dirty="0" err="1"/>
              <a:t>Ernährungstipss</a:t>
            </a:r>
            <a:endParaRPr lang="de-CH" dirty="0"/>
          </a:p>
          <a:p>
            <a:pPr marL="167181" indent="-167181">
              <a:buFont typeface="Arial" panose="020B0604020202020204" pitchFamily="34" charset="0"/>
              <a:buChar char="•"/>
            </a:pPr>
            <a:r>
              <a:rPr lang="de-CH" dirty="0"/>
              <a:t>Informationen über Produzenten / Lieferanten</a:t>
            </a:r>
          </a:p>
          <a:p>
            <a:pPr marL="167181" indent="-167181">
              <a:buFont typeface="Arial" panose="020B0604020202020204" pitchFamily="34" charset="0"/>
              <a:buChar char="•"/>
            </a:pPr>
            <a:r>
              <a:rPr lang="de-CH" dirty="0"/>
              <a:t>Vernetzung von verschiedenen bestehenden Internetseiten &amp; FB-Gruppen</a:t>
            </a:r>
          </a:p>
          <a:p>
            <a:endParaRPr lang="de-CH" dirty="0"/>
          </a:p>
          <a:p>
            <a:r>
              <a:rPr lang="de-CH" b="1" dirty="0"/>
              <a:t>Einander treffen</a:t>
            </a:r>
          </a:p>
          <a:p>
            <a:pPr marL="167181" indent="-167181">
              <a:buFont typeface="Arial" panose="020B0604020202020204" pitchFamily="34" charset="0"/>
              <a:buChar char="•"/>
            </a:pPr>
            <a:r>
              <a:rPr lang="de-CH" dirty="0"/>
              <a:t>Vermittlung von Essengemeinschaften</a:t>
            </a:r>
          </a:p>
          <a:p>
            <a:endParaRPr lang="de-CH" dirty="0"/>
          </a:p>
          <a:p>
            <a:r>
              <a:rPr lang="de-CH" b="1" dirty="0"/>
              <a:t>Mitarbeiten</a:t>
            </a:r>
          </a:p>
          <a:p>
            <a:pPr marL="167181" indent="-167181">
              <a:buFont typeface="Arial" panose="020B0604020202020204" pitchFamily="34" charset="0"/>
              <a:buChar char="•"/>
            </a:pPr>
            <a:r>
              <a:rPr lang="de-CH" dirty="0"/>
              <a:t>Feedback geben</a:t>
            </a:r>
          </a:p>
          <a:p>
            <a:pPr marL="167181" indent="-167181">
              <a:buFont typeface="Arial" panose="020B0604020202020204" pitchFamily="34" charset="0"/>
              <a:buChar char="•"/>
            </a:pPr>
            <a:r>
              <a:rPr lang="de-CH" dirty="0"/>
              <a:t>Bei Pilotierung mitmachen</a:t>
            </a:r>
          </a:p>
          <a:p>
            <a:pPr marL="167181" indent="-167181">
              <a:buFont typeface="Arial" panose="020B0604020202020204" pitchFamily="34" charset="0"/>
              <a:buChar char="•"/>
            </a:pPr>
            <a:r>
              <a:rPr lang="de-CH" dirty="0"/>
              <a:t>Mystery Shopping</a:t>
            </a:r>
          </a:p>
          <a:p>
            <a:pPr marL="167181" indent="-167181">
              <a:buFont typeface="Arial" panose="020B0604020202020204" pitchFamily="34" charset="0"/>
              <a:buChar char="•"/>
            </a:pPr>
            <a:r>
              <a:rPr lang="de-CH" dirty="0"/>
              <a:t>Produktinnovation</a:t>
            </a:r>
          </a:p>
          <a:p>
            <a:pPr marL="167181" indent="-167181">
              <a:buFont typeface="Arial" panose="020B0604020202020204" pitchFamily="34" charset="0"/>
              <a:buChar char="•"/>
            </a:pPr>
            <a:endParaRPr lang="de-CH" dirty="0"/>
          </a:p>
          <a:p>
            <a:r>
              <a:rPr lang="de-CH" b="1" dirty="0"/>
              <a:t>Bestellung</a:t>
            </a:r>
          </a:p>
          <a:p>
            <a:pPr marL="167181" indent="-167181">
              <a:buFont typeface="Arial" panose="020B0604020202020204" pitchFamily="34" charset="0"/>
              <a:buChar char="•"/>
            </a:pPr>
            <a:r>
              <a:rPr lang="de-CH" dirty="0"/>
              <a:t>On-Line-Shop</a:t>
            </a:r>
          </a:p>
          <a:p>
            <a:pPr marL="167181" indent="-167181">
              <a:buFont typeface="Arial" panose="020B0604020202020204" pitchFamily="34" charset="0"/>
              <a:buChar char="•"/>
            </a:pPr>
            <a:r>
              <a:rPr lang="de-CH" dirty="0"/>
              <a:t>Bestellabwicklung</a:t>
            </a:r>
          </a:p>
          <a:p>
            <a:pPr marL="167181" indent="-167181">
              <a:buFont typeface="Arial" panose="020B0604020202020204" pitchFamily="34" charset="0"/>
              <a:buChar char="•"/>
            </a:pPr>
            <a:r>
              <a:rPr lang="de-CH" dirty="0"/>
              <a:t>Kundendaten</a:t>
            </a:r>
          </a:p>
          <a:p>
            <a:pPr marL="167181" indent="-167181">
              <a:buFont typeface="Arial" panose="020B0604020202020204" pitchFamily="34" charset="0"/>
              <a:buChar char="•"/>
            </a:pPr>
            <a:endParaRPr lang="de-CH" dirty="0"/>
          </a:p>
          <a:p>
            <a:pPr marL="167181" indent="-167181">
              <a:buFont typeface="Arial" panose="020B0604020202020204" pitchFamily="34" charset="0"/>
              <a:buChar char="•"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7D318-8F92-4ADB-B02A-8EFE3F89CFB4}" type="slidenum">
              <a:rPr lang="de-CH" smtClean="0"/>
              <a:pPr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32845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8817" y="4822270"/>
            <a:ext cx="5510530" cy="4275201"/>
          </a:xfrm>
        </p:spPr>
        <p:txBody>
          <a:bodyPr/>
          <a:lstStyle/>
          <a:p>
            <a:r>
              <a:rPr lang="de-CH" b="1" dirty="0"/>
              <a:t>Austauschen:</a:t>
            </a:r>
          </a:p>
          <a:p>
            <a:pPr marL="167181" indent="-167181">
              <a:buFont typeface="Arial" panose="020B0604020202020204" pitchFamily="34" charset="0"/>
              <a:buChar char="•"/>
            </a:pPr>
            <a:r>
              <a:rPr lang="de-CH" dirty="0"/>
              <a:t>Rezepte teilen</a:t>
            </a:r>
          </a:p>
          <a:p>
            <a:pPr marL="167181" indent="-167181">
              <a:buFont typeface="Arial" panose="020B0604020202020204" pitchFamily="34" charset="0"/>
              <a:buChar char="•"/>
            </a:pPr>
            <a:r>
              <a:rPr lang="de-CH" dirty="0"/>
              <a:t>Tipps zum Einkochen</a:t>
            </a:r>
          </a:p>
          <a:p>
            <a:pPr marL="167181" indent="-167181">
              <a:buFont typeface="Arial" panose="020B0604020202020204" pitchFamily="34" charset="0"/>
              <a:buChar char="•"/>
            </a:pPr>
            <a:r>
              <a:rPr lang="de-CH" dirty="0"/>
              <a:t>Nährwertanalysen</a:t>
            </a:r>
          </a:p>
          <a:p>
            <a:pPr marL="167181" indent="-167181">
              <a:buFont typeface="Arial" panose="020B0604020202020204" pitchFamily="34" charset="0"/>
              <a:buChar char="•"/>
            </a:pPr>
            <a:r>
              <a:rPr lang="de-CH" dirty="0" err="1"/>
              <a:t>Ernährungstipss</a:t>
            </a:r>
            <a:endParaRPr lang="de-CH" dirty="0"/>
          </a:p>
          <a:p>
            <a:pPr marL="167181" indent="-167181">
              <a:buFont typeface="Arial" panose="020B0604020202020204" pitchFamily="34" charset="0"/>
              <a:buChar char="•"/>
            </a:pPr>
            <a:r>
              <a:rPr lang="de-CH" dirty="0"/>
              <a:t>Informationen über Produzenten / Lieferanten</a:t>
            </a:r>
          </a:p>
          <a:p>
            <a:pPr marL="167181" indent="-167181">
              <a:buFont typeface="Arial" panose="020B0604020202020204" pitchFamily="34" charset="0"/>
              <a:buChar char="•"/>
            </a:pPr>
            <a:r>
              <a:rPr lang="de-CH" dirty="0"/>
              <a:t>Vernetzung von verschiedenen bestehenden Internetseiten &amp; FB-Gruppen</a:t>
            </a:r>
          </a:p>
          <a:p>
            <a:endParaRPr lang="de-CH" dirty="0"/>
          </a:p>
          <a:p>
            <a:r>
              <a:rPr lang="de-CH" b="1" dirty="0"/>
              <a:t>Einander treffen</a:t>
            </a:r>
          </a:p>
          <a:p>
            <a:pPr marL="167181" indent="-167181">
              <a:buFont typeface="Arial" panose="020B0604020202020204" pitchFamily="34" charset="0"/>
              <a:buChar char="•"/>
            </a:pPr>
            <a:r>
              <a:rPr lang="de-CH" dirty="0"/>
              <a:t>Vermittlung von Essengemeinschaften</a:t>
            </a:r>
          </a:p>
          <a:p>
            <a:endParaRPr lang="de-CH" dirty="0"/>
          </a:p>
          <a:p>
            <a:r>
              <a:rPr lang="de-CH" b="1" dirty="0"/>
              <a:t>Mitarbeiten</a:t>
            </a:r>
          </a:p>
          <a:p>
            <a:pPr marL="167181" indent="-167181">
              <a:buFont typeface="Arial" panose="020B0604020202020204" pitchFamily="34" charset="0"/>
              <a:buChar char="•"/>
            </a:pPr>
            <a:r>
              <a:rPr lang="de-CH" dirty="0"/>
              <a:t>Feedback geben</a:t>
            </a:r>
          </a:p>
          <a:p>
            <a:pPr marL="167181" indent="-167181">
              <a:buFont typeface="Arial" panose="020B0604020202020204" pitchFamily="34" charset="0"/>
              <a:buChar char="•"/>
            </a:pPr>
            <a:r>
              <a:rPr lang="de-CH" dirty="0"/>
              <a:t>Bei Pilotierung mitmachen</a:t>
            </a:r>
          </a:p>
          <a:p>
            <a:pPr marL="167181" indent="-167181">
              <a:buFont typeface="Arial" panose="020B0604020202020204" pitchFamily="34" charset="0"/>
              <a:buChar char="•"/>
            </a:pPr>
            <a:r>
              <a:rPr lang="de-CH" dirty="0"/>
              <a:t>Mystery Shopping</a:t>
            </a:r>
          </a:p>
          <a:p>
            <a:pPr marL="167181" indent="-167181">
              <a:buFont typeface="Arial" panose="020B0604020202020204" pitchFamily="34" charset="0"/>
              <a:buChar char="•"/>
            </a:pPr>
            <a:r>
              <a:rPr lang="de-CH" dirty="0"/>
              <a:t>Produktinnovation</a:t>
            </a:r>
          </a:p>
          <a:p>
            <a:pPr marL="167181" indent="-167181">
              <a:buFont typeface="Arial" panose="020B0604020202020204" pitchFamily="34" charset="0"/>
              <a:buChar char="•"/>
            </a:pPr>
            <a:endParaRPr lang="de-CH" dirty="0"/>
          </a:p>
          <a:p>
            <a:r>
              <a:rPr lang="de-CH" b="1" dirty="0"/>
              <a:t>Bestellung</a:t>
            </a:r>
          </a:p>
          <a:p>
            <a:pPr marL="167181" indent="-167181">
              <a:buFont typeface="Arial" panose="020B0604020202020204" pitchFamily="34" charset="0"/>
              <a:buChar char="•"/>
            </a:pPr>
            <a:r>
              <a:rPr lang="de-CH" dirty="0"/>
              <a:t>On-Line-Shop</a:t>
            </a:r>
          </a:p>
          <a:p>
            <a:pPr marL="167181" indent="-167181">
              <a:buFont typeface="Arial" panose="020B0604020202020204" pitchFamily="34" charset="0"/>
              <a:buChar char="•"/>
            </a:pPr>
            <a:r>
              <a:rPr lang="de-CH" dirty="0"/>
              <a:t>Bestellabwicklung</a:t>
            </a:r>
          </a:p>
          <a:p>
            <a:pPr marL="167181" indent="-167181">
              <a:buFont typeface="Arial" panose="020B0604020202020204" pitchFamily="34" charset="0"/>
              <a:buChar char="•"/>
            </a:pPr>
            <a:r>
              <a:rPr lang="de-CH" dirty="0"/>
              <a:t>Kundendaten</a:t>
            </a:r>
          </a:p>
          <a:p>
            <a:pPr marL="167181" indent="-167181">
              <a:buFont typeface="Arial" panose="020B0604020202020204" pitchFamily="34" charset="0"/>
              <a:buChar char="•"/>
            </a:pPr>
            <a:endParaRPr lang="de-CH" dirty="0"/>
          </a:p>
          <a:p>
            <a:pPr marL="167181" indent="-167181">
              <a:buFont typeface="Arial" panose="020B0604020202020204" pitchFamily="34" charset="0"/>
              <a:buChar char="•"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7D318-8F92-4ADB-B02A-8EFE3F89CFB4}" type="slidenum">
              <a:rPr lang="de-CH" smtClean="0"/>
              <a:pPr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865051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8817" y="4822270"/>
            <a:ext cx="5510530" cy="4275201"/>
          </a:xfrm>
        </p:spPr>
        <p:txBody>
          <a:bodyPr/>
          <a:lstStyle/>
          <a:p>
            <a:r>
              <a:rPr lang="de-CH" b="1" dirty="0"/>
              <a:t>Austauschen:</a:t>
            </a:r>
          </a:p>
          <a:p>
            <a:pPr marL="167181" indent="-167181">
              <a:buFont typeface="Arial" panose="020B0604020202020204" pitchFamily="34" charset="0"/>
              <a:buChar char="•"/>
            </a:pPr>
            <a:r>
              <a:rPr lang="de-CH" dirty="0"/>
              <a:t>Rezepte teilen</a:t>
            </a:r>
          </a:p>
          <a:p>
            <a:pPr marL="167181" indent="-167181">
              <a:buFont typeface="Arial" panose="020B0604020202020204" pitchFamily="34" charset="0"/>
              <a:buChar char="•"/>
            </a:pPr>
            <a:r>
              <a:rPr lang="de-CH" dirty="0"/>
              <a:t>Tipps zum Einkochen</a:t>
            </a:r>
          </a:p>
          <a:p>
            <a:pPr marL="167181" indent="-167181">
              <a:buFont typeface="Arial" panose="020B0604020202020204" pitchFamily="34" charset="0"/>
              <a:buChar char="•"/>
            </a:pPr>
            <a:r>
              <a:rPr lang="de-CH" dirty="0"/>
              <a:t>Nährwertanalysen</a:t>
            </a:r>
          </a:p>
          <a:p>
            <a:pPr marL="167181" indent="-167181">
              <a:buFont typeface="Arial" panose="020B0604020202020204" pitchFamily="34" charset="0"/>
              <a:buChar char="•"/>
            </a:pPr>
            <a:r>
              <a:rPr lang="de-CH" dirty="0" err="1"/>
              <a:t>Ernährungstipss</a:t>
            </a:r>
            <a:endParaRPr lang="de-CH" dirty="0"/>
          </a:p>
          <a:p>
            <a:pPr marL="167181" indent="-167181">
              <a:buFont typeface="Arial" panose="020B0604020202020204" pitchFamily="34" charset="0"/>
              <a:buChar char="•"/>
            </a:pPr>
            <a:r>
              <a:rPr lang="de-CH" dirty="0"/>
              <a:t>Informationen über Produzenten / Lieferanten</a:t>
            </a:r>
          </a:p>
          <a:p>
            <a:pPr marL="167181" indent="-167181">
              <a:buFont typeface="Arial" panose="020B0604020202020204" pitchFamily="34" charset="0"/>
              <a:buChar char="•"/>
            </a:pPr>
            <a:r>
              <a:rPr lang="de-CH" dirty="0"/>
              <a:t>Vernetzung von verschiedenen bestehenden Internetseiten &amp; FB-Gruppen</a:t>
            </a:r>
          </a:p>
          <a:p>
            <a:endParaRPr lang="de-CH" dirty="0"/>
          </a:p>
          <a:p>
            <a:r>
              <a:rPr lang="de-CH" b="1" dirty="0"/>
              <a:t>Einander treffen</a:t>
            </a:r>
          </a:p>
          <a:p>
            <a:pPr marL="167181" indent="-167181">
              <a:buFont typeface="Arial" panose="020B0604020202020204" pitchFamily="34" charset="0"/>
              <a:buChar char="•"/>
            </a:pPr>
            <a:r>
              <a:rPr lang="de-CH" dirty="0"/>
              <a:t>Vermittlung von Essengemeinschaften</a:t>
            </a:r>
          </a:p>
          <a:p>
            <a:endParaRPr lang="de-CH" dirty="0"/>
          </a:p>
          <a:p>
            <a:r>
              <a:rPr lang="de-CH" b="1" dirty="0"/>
              <a:t>Mitarbeiten</a:t>
            </a:r>
          </a:p>
          <a:p>
            <a:pPr marL="167181" indent="-167181">
              <a:buFont typeface="Arial" panose="020B0604020202020204" pitchFamily="34" charset="0"/>
              <a:buChar char="•"/>
            </a:pPr>
            <a:r>
              <a:rPr lang="de-CH" dirty="0"/>
              <a:t>Feedback geben</a:t>
            </a:r>
          </a:p>
          <a:p>
            <a:pPr marL="167181" indent="-167181">
              <a:buFont typeface="Arial" panose="020B0604020202020204" pitchFamily="34" charset="0"/>
              <a:buChar char="•"/>
            </a:pPr>
            <a:r>
              <a:rPr lang="de-CH" dirty="0"/>
              <a:t>Bei Pilotierung mitmachen</a:t>
            </a:r>
          </a:p>
          <a:p>
            <a:pPr marL="167181" indent="-167181">
              <a:buFont typeface="Arial" panose="020B0604020202020204" pitchFamily="34" charset="0"/>
              <a:buChar char="•"/>
            </a:pPr>
            <a:r>
              <a:rPr lang="de-CH" dirty="0"/>
              <a:t>Mystery Shopping</a:t>
            </a:r>
          </a:p>
          <a:p>
            <a:pPr marL="167181" indent="-167181">
              <a:buFont typeface="Arial" panose="020B0604020202020204" pitchFamily="34" charset="0"/>
              <a:buChar char="•"/>
            </a:pPr>
            <a:r>
              <a:rPr lang="de-CH" dirty="0"/>
              <a:t>Produktinnovation</a:t>
            </a:r>
          </a:p>
          <a:p>
            <a:pPr marL="167181" indent="-167181">
              <a:buFont typeface="Arial" panose="020B0604020202020204" pitchFamily="34" charset="0"/>
              <a:buChar char="•"/>
            </a:pPr>
            <a:endParaRPr lang="de-CH" dirty="0"/>
          </a:p>
          <a:p>
            <a:r>
              <a:rPr lang="de-CH" b="1" dirty="0"/>
              <a:t>Bestellung</a:t>
            </a:r>
          </a:p>
          <a:p>
            <a:pPr marL="167181" indent="-167181">
              <a:buFont typeface="Arial" panose="020B0604020202020204" pitchFamily="34" charset="0"/>
              <a:buChar char="•"/>
            </a:pPr>
            <a:r>
              <a:rPr lang="de-CH" dirty="0"/>
              <a:t>On-Line-Shop</a:t>
            </a:r>
          </a:p>
          <a:p>
            <a:pPr marL="167181" indent="-167181">
              <a:buFont typeface="Arial" panose="020B0604020202020204" pitchFamily="34" charset="0"/>
              <a:buChar char="•"/>
            </a:pPr>
            <a:r>
              <a:rPr lang="de-CH" dirty="0"/>
              <a:t>Bestellabwicklung</a:t>
            </a:r>
          </a:p>
          <a:p>
            <a:pPr marL="167181" indent="-167181">
              <a:buFont typeface="Arial" panose="020B0604020202020204" pitchFamily="34" charset="0"/>
              <a:buChar char="•"/>
            </a:pPr>
            <a:r>
              <a:rPr lang="de-CH" dirty="0"/>
              <a:t>Kundendaten</a:t>
            </a:r>
          </a:p>
          <a:p>
            <a:pPr marL="167181" indent="-167181">
              <a:buFont typeface="Arial" panose="020B0604020202020204" pitchFamily="34" charset="0"/>
              <a:buChar char="•"/>
            </a:pPr>
            <a:endParaRPr lang="de-CH" dirty="0"/>
          </a:p>
          <a:p>
            <a:pPr marL="167181" indent="-167181">
              <a:buFont typeface="Arial" panose="020B0604020202020204" pitchFamily="34" charset="0"/>
              <a:buChar char="•"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7D318-8F92-4ADB-B02A-8EFE3F89CFB4}" type="slidenum">
              <a:rPr lang="de-CH" smtClean="0"/>
              <a:pPr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802918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7D318-8F92-4ADB-B02A-8EFE3F89CFB4}" type="slidenum">
              <a:rPr lang="de-CH" smtClean="0"/>
              <a:pPr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08474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7D318-8F92-4ADB-B02A-8EFE3F89CFB4}" type="slidenum">
              <a:rPr lang="de-CH" smtClean="0"/>
              <a:pPr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43670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7D318-8F92-4ADB-B02A-8EFE3F89CFB4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71292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7D318-8F92-4ADB-B02A-8EFE3F89CFB4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41175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075224f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075224f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7D318-8F92-4ADB-B02A-8EFE3F89CFB4}" type="slidenum">
              <a:rPr lang="de-CH" smtClean="0"/>
              <a:pPr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76356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7D318-8F92-4ADB-B02A-8EFE3F89CFB4}" type="slidenum">
              <a:rPr lang="de-CH" smtClean="0"/>
              <a:pPr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20343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7D318-8F92-4ADB-B02A-8EFE3F89CFB4}" type="slidenum">
              <a:rPr lang="de-CH" smtClean="0"/>
              <a:pPr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26175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7D318-8F92-4ADB-B02A-8EFE3F89CFB4}" type="slidenum">
              <a:rPr lang="de-CH" smtClean="0"/>
              <a:pPr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50009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11/2/2019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15199" y="6405683"/>
            <a:ext cx="665996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640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15199" y="6405683"/>
            <a:ext cx="665996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979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15199" y="6405683"/>
            <a:ext cx="665996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364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de-CH" smtClean="0"/>
              <a:pPr algn="r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82505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15199" y="6405683"/>
            <a:ext cx="665996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06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15199" y="6405683"/>
            <a:ext cx="665996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061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315199" y="6405683"/>
            <a:ext cx="665996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189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315199" y="6405683"/>
            <a:ext cx="665996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824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315199" y="6405683"/>
            <a:ext cx="665996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726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315199" y="6405683"/>
            <a:ext cx="665996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334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315199" y="6405683"/>
            <a:ext cx="665996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547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315199" y="6405683"/>
            <a:ext cx="665996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572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81B0175-D0D2-4388-A8BF-CBCA2369CF0F}"/>
              </a:ext>
            </a:extLst>
          </p:cNvPr>
          <p:cNvSpPr txBox="1"/>
          <p:nvPr userDrawn="1"/>
        </p:nvSpPr>
        <p:spPr>
          <a:xfrm>
            <a:off x="3599235" y="6472136"/>
            <a:ext cx="339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00" dirty="0">
                <a:latin typeface="Fira Sans" panose="020B0503050000020004" pitchFamily="34" charset="0"/>
                <a:sym typeface="Wingdings"/>
              </a:rPr>
              <a:t>©</a:t>
            </a:r>
            <a:r>
              <a:rPr lang="de-AT" sz="1000" baseline="0" dirty="0">
                <a:latin typeface="Fira Sans" panose="020B0503050000020004" pitchFamily="34" charset="0"/>
                <a:sym typeface="Wingdings"/>
              </a:rPr>
              <a:t> </a:t>
            </a:r>
            <a:r>
              <a:rPr lang="de-AT" sz="1000" dirty="0" err="1">
                <a:latin typeface="Fira Sans" panose="020B0503050000020004" pitchFamily="34" charset="0"/>
              </a:rPr>
              <a:t>Chez</a:t>
            </a:r>
            <a:r>
              <a:rPr lang="de-AT" sz="1000" dirty="0">
                <a:latin typeface="Fira Sans" panose="020B0503050000020004" pitchFamily="34" charset="0"/>
              </a:rPr>
              <a:t> </a:t>
            </a:r>
            <a:r>
              <a:rPr lang="de-AT" sz="1000" dirty="0" err="1">
                <a:latin typeface="Fira Sans" panose="020B0503050000020004" pitchFamily="34" charset="0"/>
              </a:rPr>
              <a:t>Mà</a:t>
            </a:r>
            <a:r>
              <a:rPr lang="de-AT" sz="1000" dirty="0">
                <a:latin typeface="Fira Sans" panose="020B0503050000020004" pitchFamily="34" charset="0"/>
              </a:rPr>
              <a:t>– 26.10.2019 </a:t>
            </a:r>
            <a:endParaRPr lang="de-DE" sz="1000" dirty="0">
              <a:latin typeface="Fira Sans" panose="020B05030500000200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C0C3B6E-F8AE-42FF-8E62-6E99BDA45652}"/>
              </a:ext>
            </a:extLst>
          </p:cNvPr>
          <p:cNvSpPr txBox="1"/>
          <p:nvPr userDrawn="1"/>
        </p:nvSpPr>
        <p:spPr>
          <a:xfrm>
            <a:off x="7202031" y="6461288"/>
            <a:ext cx="7665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000" dirty="0">
                <a:solidFill>
                  <a:schemeClr val="tx1"/>
                </a:solidFill>
                <a:latin typeface="Fira Sans" panose="020B0503050000020004" pitchFamily="34" charset="0"/>
              </a:rPr>
              <a:t>Seite</a:t>
            </a:r>
            <a:r>
              <a:rPr lang="de-AT" sz="105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fld id="{48F63A3B-78C7-47BE-AE5E-E10140E04643}" type="slidenum">
              <a:rPr lang="en-US" sz="1050" smtClean="0"/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502462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tiff"/><Relationship Id="rId4" Type="http://schemas.openxmlformats.org/officeDocument/2006/relationships/image" Target="../media/image31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cid:509F8435-6DAF-4A93-8CBF-5F754B12E21A" TargetMode="External"/><Relationship Id="rId18" Type="http://schemas.openxmlformats.org/officeDocument/2006/relationships/image" Target="../media/image36.png"/><Relationship Id="rId3" Type="http://schemas.openxmlformats.org/officeDocument/2006/relationships/image" Target="../media/image2.jpg"/><Relationship Id="rId7" Type="http://schemas.openxmlformats.org/officeDocument/2006/relationships/image" Target="../media/image27.tiff"/><Relationship Id="rId12" Type="http://schemas.openxmlformats.org/officeDocument/2006/relationships/image" Target="../media/image33.png"/><Relationship Id="rId17" Type="http://schemas.openxmlformats.org/officeDocument/2006/relationships/image" Target="cid:A7D42DF2-8388-4225-8D4A-EF24A82B1FE9" TargetMode="Externa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5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tiff"/><Relationship Id="rId11" Type="http://schemas.openxmlformats.org/officeDocument/2006/relationships/image" Target="cid:0A74436D-6DFB-4125-8C2B-A74826E7B88A" TargetMode="External"/><Relationship Id="rId5" Type="http://schemas.openxmlformats.org/officeDocument/2006/relationships/image" Target="../media/image30.tiff"/><Relationship Id="rId15" Type="http://schemas.openxmlformats.org/officeDocument/2006/relationships/image" Target="cid:4C945CDD-968E-4DEC-A727-9919AC468C67" TargetMode="External"/><Relationship Id="rId10" Type="http://schemas.openxmlformats.org/officeDocument/2006/relationships/image" Target="../media/image32.png"/><Relationship Id="rId19" Type="http://schemas.openxmlformats.org/officeDocument/2006/relationships/image" Target="cid:4DFB05FB-E576-48F3-86D8-5C09BECF91FE" TargetMode="External"/><Relationship Id="rId4" Type="http://schemas.openxmlformats.org/officeDocument/2006/relationships/image" Target="../media/image26.tiff"/><Relationship Id="rId9" Type="http://schemas.openxmlformats.org/officeDocument/2006/relationships/image" Target="cid:5421BFFE-0276-4FC1-99F2-991FF8F516DA" TargetMode="External"/><Relationship Id="rId1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3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27.tiff"/><Relationship Id="rId4" Type="http://schemas.openxmlformats.org/officeDocument/2006/relationships/image" Target="../media/image28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29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8.png"/><Relationship Id="rId18" Type="http://schemas.openxmlformats.org/officeDocument/2006/relationships/image" Target="../media/image3.jpeg"/><Relationship Id="rId3" Type="http://schemas.openxmlformats.org/officeDocument/2006/relationships/image" Target="../media/image42.jpeg"/><Relationship Id="rId7" Type="http://schemas.openxmlformats.org/officeDocument/2006/relationships/image" Target="../media/image44.png"/><Relationship Id="rId12" Type="http://schemas.openxmlformats.org/officeDocument/2006/relationships/image" Target="../media/image47.png"/><Relationship Id="rId17" Type="http://schemas.openxmlformats.org/officeDocument/2006/relationships/image" Target="../media/image4.png"/><Relationship Id="rId2" Type="http://schemas.openxmlformats.org/officeDocument/2006/relationships/image" Target="../media/image41.png"/><Relationship Id="rId16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46.png"/><Relationship Id="rId5" Type="http://schemas.openxmlformats.org/officeDocument/2006/relationships/image" Target="../media/image5.jpeg"/><Relationship Id="rId15" Type="http://schemas.openxmlformats.org/officeDocument/2006/relationships/image" Target="../media/image50.jpeg"/><Relationship Id="rId10" Type="http://schemas.openxmlformats.org/officeDocument/2006/relationships/image" Target="../media/image2.jpg"/><Relationship Id="rId4" Type="http://schemas.openxmlformats.org/officeDocument/2006/relationships/image" Target="../media/image43.jpeg"/><Relationship Id="rId9" Type="http://schemas.openxmlformats.org/officeDocument/2006/relationships/image" Target="../media/image40.jpeg"/><Relationship Id="rId14" Type="http://schemas.openxmlformats.org/officeDocument/2006/relationships/image" Target="../media/image4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3.jpe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2.jpg"/><Relationship Id="rId4" Type="http://schemas.openxmlformats.org/officeDocument/2006/relationships/image" Target="../media/image5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cid:5421BFFE-0276-4FC1-99F2-991FF8F516DA" TargetMode="External"/><Relationship Id="rId3" Type="http://schemas.openxmlformats.org/officeDocument/2006/relationships/image" Target="../media/image2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emf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image" Target="../media/image23.emf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11" Type="http://schemas.openxmlformats.org/officeDocument/2006/relationships/image" Target="../media/image30.tiff"/><Relationship Id="rId5" Type="http://schemas.openxmlformats.org/officeDocument/2006/relationships/image" Target="../media/image25.tiff"/><Relationship Id="rId10" Type="http://schemas.openxmlformats.org/officeDocument/2006/relationships/image" Target="../media/image29.tiff"/><Relationship Id="rId4" Type="http://schemas.openxmlformats.org/officeDocument/2006/relationships/image" Target="../media/image24.tiff"/><Relationship Id="rId9" Type="http://schemas.openxmlformats.org/officeDocument/2006/relationships/image" Target="../media/image2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BB6E25E6-ED17-4CFD-8259-5470A1E8A85C}"/>
              </a:ext>
            </a:extLst>
          </p:cNvPr>
          <p:cNvSpPr/>
          <p:nvPr/>
        </p:nvSpPr>
        <p:spPr>
          <a:xfrm>
            <a:off x="891546" y="1483609"/>
            <a:ext cx="7461504" cy="3955293"/>
          </a:xfrm>
          <a:prstGeom prst="ellipse">
            <a:avLst/>
          </a:prstGeom>
          <a:solidFill>
            <a:schemeClr val="accent6">
              <a:lumMod val="7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9D0A7-F7C8-4C6A-85DA-2CB31A095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657" y="-682131"/>
            <a:ext cx="8062686" cy="4454033"/>
          </a:xfrm>
        </p:spPr>
        <p:txBody>
          <a:bodyPr>
            <a:normAutofit/>
          </a:bodyPr>
          <a:lstStyle/>
          <a:p>
            <a:r>
              <a:rPr lang="de-CH" sz="6600" b="1" dirty="0">
                <a:latin typeface="Montez" panose="02000503000000020004" pitchFamily="2" charset="0"/>
              </a:rPr>
              <a:t>Welcome at Chez Mà</a:t>
            </a:r>
            <a:br>
              <a:rPr lang="de-CH" dirty="0"/>
            </a:br>
            <a:br>
              <a:rPr lang="de-CH" sz="2325" dirty="0">
                <a:latin typeface="Fira Sans" panose="020B0503050000020004" pitchFamily="34" charset="0"/>
              </a:rPr>
            </a:br>
            <a:br>
              <a:rPr lang="de-CH" sz="2325" dirty="0">
                <a:latin typeface="Fira Sans" panose="020B0503050000020004" pitchFamily="34" charset="0"/>
              </a:rPr>
            </a:br>
            <a:br>
              <a:rPr lang="de-CH" sz="2325" dirty="0">
                <a:latin typeface="Fira Sans" panose="020B0503050000020004" pitchFamily="34" charset="0"/>
              </a:rPr>
            </a:br>
            <a:br>
              <a:rPr lang="de-CH" sz="2325" dirty="0">
                <a:latin typeface="Fira Sans" panose="020B0503050000020004" pitchFamily="34" charset="0"/>
              </a:rPr>
            </a:br>
            <a:r>
              <a:rPr lang="de-CH" sz="3600" dirty="0" err="1">
                <a:latin typeface="Fira Sans" panose="020B0503050000020004" pitchFamily="34" charset="0"/>
              </a:rPr>
              <a:t>Waste</a:t>
            </a:r>
            <a:r>
              <a:rPr lang="de-CH" sz="3600" dirty="0">
                <a:latin typeface="Fira Sans" panose="020B0503050000020004" pitchFamily="34" charset="0"/>
              </a:rPr>
              <a:t> </a:t>
            </a:r>
            <a:r>
              <a:rPr lang="de-CH" sz="3600" dirty="0" err="1">
                <a:latin typeface="Fira Sans" panose="020B0503050000020004" pitchFamily="34" charset="0"/>
              </a:rPr>
              <a:t>free</a:t>
            </a:r>
            <a:r>
              <a:rPr lang="de-CH" sz="3600" dirty="0">
                <a:latin typeface="Fira Sans" panose="020B0503050000020004" pitchFamily="34" charset="0"/>
              </a:rPr>
              <a:t> </a:t>
            </a:r>
            <a:r>
              <a:rPr lang="de-CH" sz="3600" dirty="0" err="1">
                <a:latin typeface="Fira Sans" panose="020B0503050000020004" pitchFamily="34" charset="0"/>
              </a:rPr>
              <a:t>concept</a:t>
            </a:r>
            <a:r>
              <a:rPr lang="de-CH" sz="3600" dirty="0">
                <a:latin typeface="Fira Sans" panose="020B0503050000020004" pitchFamily="34" charset="0"/>
              </a:rPr>
              <a:t> </a:t>
            </a:r>
            <a:br>
              <a:rPr lang="de-CH" sz="3600" dirty="0">
                <a:latin typeface="Fira Sans" panose="020B0503050000020004" pitchFamily="34" charset="0"/>
              </a:rPr>
            </a:br>
            <a:r>
              <a:rPr lang="de-CH" sz="3600" dirty="0">
                <a:latin typeface="Fira Sans" panose="020B0503050000020004" pitchFamily="34" charset="0"/>
              </a:rPr>
              <a:t>for a </a:t>
            </a:r>
            <a:r>
              <a:rPr lang="de-CH" sz="3600" dirty="0" err="1">
                <a:latin typeface="Fira Sans" panose="020B0503050000020004" pitchFamily="34" charset="0"/>
              </a:rPr>
              <a:t>meals</a:t>
            </a:r>
            <a:r>
              <a:rPr lang="de-CH" sz="3600" dirty="0">
                <a:latin typeface="Fira Sans" panose="020B0503050000020004" pitchFamily="34" charset="0"/>
              </a:rPr>
              <a:t>-on-</a:t>
            </a:r>
            <a:r>
              <a:rPr lang="de-CH" sz="3600" dirty="0" err="1">
                <a:latin typeface="Fira Sans" panose="020B0503050000020004" pitchFamily="34" charset="0"/>
              </a:rPr>
              <a:t>weels</a:t>
            </a:r>
            <a:endParaRPr lang="de-CH" dirty="0">
              <a:latin typeface="Fira Sans" panose="020B0503050000020004" pitchFamily="34" charset="0"/>
            </a:endParaRPr>
          </a:p>
        </p:txBody>
      </p:sp>
      <p:pic>
        <p:nvPicPr>
          <p:cNvPr id="3481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566984"/>
            <a:ext cx="1181911" cy="433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10560795-4F6A-4ED4-ADBE-E61490CEF163}"/>
              </a:ext>
            </a:extLst>
          </p:cNvPr>
          <p:cNvSpPr/>
          <p:nvPr/>
        </p:nvSpPr>
        <p:spPr>
          <a:xfrm>
            <a:off x="7070598" y="5644134"/>
            <a:ext cx="822960" cy="356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6AAB905-9080-476F-BD6D-E7E651A4FBB7}"/>
              </a:ext>
            </a:extLst>
          </p:cNvPr>
          <p:cNvSpPr/>
          <p:nvPr/>
        </p:nvSpPr>
        <p:spPr>
          <a:xfrm>
            <a:off x="7155543" y="6487886"/>
            <a:ext cx="631371" cy="2830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56868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7F5B47C4-0492-4526-9B70-2D17EA469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76" y="0"/>
            <a:ext cx="1450731" cy="68580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BDE84539-F9AA-4BB7-9E89-3CBC90B97F64}"/>
              </a:ext>
            </a:extLst>
          </p:cNvPr>
          <p:cNvSpPr txBox="1"/>
          <p:nvPr/>
        </p:nvSpPr>
        <p:spPr>
          <a:xfrm>
            <a:off x="7367452" y="294230"/>
            <a:ext cx="1537117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200" b="1" dirty="0">
                <a:latin typeface="Montez" panose="02000503000000020004" pitchFamily="2" charset="0"/>
              </a:rPr>
              <a:t>Chez </a:t>
            </a:r>
            <a:r>
              <a:rPr lang="de-CH" sz="3200" b="1" dirty="0" err="1">
                <a:latin typeface="Montez" panose="02000503000000020004" pitchFamily="2" charset="0"/>
              </a:rPr>
              <a:t>Mà</a:t>
            </a:r>
            <a:endParaRPr lang="de-CH" sz="3200" b="1" dirty="0">
              <a:latin typeface="Montez" panose="02000503000000020004" pitchFamily="2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33810F9-2065-4B28-AE21-FBFAE0AEAEC0}"/>
              </a:ext>
            </a:extLst>
          </p:cNvPr>
          <p:cNvSpPr txBox="1"/>
          <p:nvPr/>
        </p:nvSpPr>
        <p:spPr>
          <a:xfrm>
            <a:off x="-1865531" y="941400"/>
            <a:ext cx="208936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600" b="1" dirty="0">
                <a:latin typeface="Montez" panose="02000503000000020004" pitchFamily="2" charset="0"/>
              </a:rPr>
              <a:t>Chez </a:t>
            </a:r>
            <a:r>
              <a:rPr lang="de-CH" sz="3600" b="1" dirty="0" err="1">
                <a:latin typeface="Montez" panose="02000503000000020004" pitchFamily="2" charset="0"/>
              </a:rPr>
              <a:t>Mà</a:t>
            </a:r>
            <a:endParaRPr lang="de-CH" sz="3600" b="1" dirty="0">
              <a:latin typeface="Montez" panose="02000503000000020004" pitchFamily="2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F54E49A-4FB7-4AE0-9DA6-BF6557486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80" y="1919606"/>
            <a:ext cx="4369468" cy="3927508"/>
          </a:xfrm>
          <a:prstGeom prst="rect">
            <a:avLst/>
          </a:prstGeom>
        </p:spPr>
      </p:pic>
      <p:pic>
        <p:nvPicPr>
          <p:cNvPr id="16" name="Picture 31">
            <a:extLst>
              <a:ext uri="{FF2B5EF4-FFF2-40B4-BE49-F238E27FC236}">
                <a16:creationId xmlns:a16="http://schemas.microsoft.com/office/drawing/2014/main" id="{FCC63A95-C697-4F65-8E45-F6E71809417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28650" y="343065"/>
            <a:ext cx="1116330" cy="107188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2C468124-8B4E-4B61-B0DD-0395BB468B72}"/>
              </a:ext>
            </a:extLst>
          </p:cNvPr>
          <p:cNvSpPr txBox="1"/>
          <p:nvPr/>
        </p:nvSpPr>
        <p:spPr>
          <a:xfrm>
            <a:off x="2264187" y="343065"/>
            <a:ext cx="4512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CH" dirty="0">
                <a:latin typeface="Fira Sans" panose="020B0503050000020004" pitchFamily="34" charset="0"/>
              </a:rPr>
              <a:t>Energy </a:t>
            </a:r>
            <a:r>
              <a:rPr lang="de-CH" dirty="0" err="1">
                <a:latin typeface="Fira Sans" panose="020B0503050000020004" pitchFamily="34" charset="0"/>
              </a:rPr>
              <a:t>reduction</a:t>
            </a:r>
            <a:endParaRPr lang="de-CH" dirty="0">
              <a:latin typeface="Fira Sans" panose="020B05030500000200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CH" dirty="0" err="1">
                <a:latin typeface="Fira Sans" panose="020B0503050000020004" pitchFamily="34" charset="0"/>
              </a:rPr>
              <a:t>Water</a:t>
            </a:r>
            <a:r>
              <a:rPr lang="de-CH" dirty="0">
                <a:latin typeface="Fira Sans" panose="020B0503050000020004" pitchFamily="34" charset="0"/>
              </a:rPr>
              <a:t> </a:t>
            </a:r>
            <a:r>
              <a:rPr lang="de-CH" dirty="0" err="1">
                <a:latin typeface="Fira Sans" panose="020B0503050000020004" pitchFamily="34" charset="0"/>
              </a:rPr>
              <a:t>reduction</a:t>
            </a:r>
            <a:endParaRPr lang="de-CH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468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7F5B47C4-0492-4526-9B70-2D17EA469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76" y="0"/>
            <a:ext cx="1450731" cy="68580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BDE84539-F9AA-4BB7-9E89-3CBC90B97F64}"/>
              </a:ext>
            </a:extLst>
          </p:cNvPr>
          <p:cNvSpPr txBox="1"/>
          <p:nvPr/>
        </p:nvSpPr>
        <p:spPr>
          <a:xfrm>
            <a:off x="7367452" y="294230"/>
            <a:ext cx="1537117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200" b="1" dirty="0">
                <a:latin typeface="Montez" panose="02000503000000020004" pitchFamily="2" charset="0"/>
              </a:rPr>
              <a:t>Chez </a:t>
            </a:r>
            <a:r>
              <a:rPr lang="de-CH" sz="3200" b="1" dirty="0" err="1">
                <a:latin typeface="Montez" panose="02000503000000020004" pitchFamily="2" charset="0"/>
              </a:rPr>
              <a:t>Mà</a:t>
            </a:r>
            <a:endParaRPr lang="de-CH" sz="3200" b="1" dirty="0">
              <a:latin typeface="Montez" panose="02000503000000020004" pitchFamily="2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33810F9-2065-4B28-AE21-FBFAE0AEAEC0}"/>
              </a:ext>
            </a:extLst>
          </p:cNvPr>
          <p:cNvSpPr txBox="1"/>
          <p:nvPr/>
        </p:nvSpPr>
        <p:spPr>
          <a:xfrm>
            <a:off x="-1865531" y="941400"/>
            <a:ext cx="208936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600" b="1" dirty="0">
                <a:latin typeface="Montez" panose="02000503000000020004" pitchFamily="2" charset="0"/>
              </a:rPr>
              <a:t>Chez </a:t>
            </a:r>
            <a:r>
              <a:rPr lang="de-CH" sz="3600" b="1" dirty="0" err="1">
                <a:latin typeface="Montez" panose="02000503000000020004" pitchFamily="2" charset="0"/>
              </a:rPr>
              <a:t>Mà</a:t>
            </a:r>
            <a:endParaRPr lang="de-CH" sz="3600" b="1" dirty="0">
              <a:latin typeface="Montez" panose="02000503000000020004" pitchFamily="2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C468124-8B4E-4B61-B0DD-0395BB468B72}"/>
              </a:ext>
            </a:extLst>
          </p:cNvPr>
          <p:cNvSpPr txBox="1"/>
          <p:nvPr/>
        </p:nvSpPr>
        <p:spPr>
          <a:xfrm>
            <a:off x="2264187" y="343065"/>
            <a:ext cx="4512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>
                <a:latin typeface="Fira Sans" panose="020B0503050000020004" pitchFamily="34" charset="0"/>
              </a:rPr>
              <a:t>Rely</a:t>
            </a:r>
            <a:r>
              <a:rPr lang="de-CH" dirty="0">
                <a:latin typeface="Fira Sans" panose="020B0503050000020004" pitchFamily="34" charset="0"/>
              </a:rPr>
              <a:t> on </a:t>
            </a:r>
            <a:r>
              <a:rPr lang="de-CH" dirty="0" err="1">
                <a:latin typeface="Fira Sans" panose="020B0503050000020004" pitchFamily="34" charset="0"/>
              </a:rPr>
              <a:t>existing</a:t>
            </a:r>
            <a:r>
              <a:rPr lang="de-CH" dirty="0">
                <a:latin typeface="Fira Sans" panose="020B0503050000020004" pitchFamily="34" charset="0"/>
              </a:rPr>
              <a:t> </a:t>
            </a:r>
            <a:r>
              <a:rPr lang="de-CH" dirty="0" err="1">
                <a:latin typeface="Fira Sans" panose="020B0503050000020004" pitchFamily="34" charset="0"/>
              </a:rPr>
              <a:t>solutions</a:t>
            </a:r>
            <a:endParaRPr lang="de-CH" dirty="0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latin typeface="Fira Sans" panose="020B0503050000020004" pitchFamily="34" charset="0"/>
              </a:rPr>
              <a:t>Efficiency in </a:t>
            </a:r>
            <a:r>
              <a:rPr lang="de-CH" dirty="0" err="1">
                <a:latin typeface="Fira Sans" panose="020B0503050000020004" pitchFamily="34" charset="0"/>
              </a:rPr>
              <a:t>distribution</a:t>
            </a:r>
            <a:r>
              <a:rPr lang="de-CH" dirty="0">
                <a:latin typeface="Fira Sans" panose="020B0503050000020004" pitchFamily="34" charset="0"/>
              </a:rPr>
              <a:t> </a:t>
            </a:r>
            <a:r>
              <a:rPr lang="de-CH" dirty="0" err="1">
                <a:latin typeface="Fira Sans" panose="020B0503050000020004" pitchFamily="34" charset="0"/>
              </a:rPr>
              <a:t>chanel</a:t>
            </a:r>
            <a:endParaRPr lang="de-CH" dirty="0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>
                <a:latin typeface="Fira Sans" panose="020B0503050000020004" pitchFamily="34" charset="0"/>
              </a:rPr>
              <a:t>Ambassadors</a:t>
            </a:r>
            <a:endParaRPr lang="de-CH" dirty="0">
              <a:latin typeface="Fira Sans" panose="020B0503050000020004" pitchFamily="34" charset="0"/>
            </a:endParaRPr>
          </a:p>
        </p:txBody>
      </p:sp>
      <p:pic>
        <p:nvPicPr>
          <p:cNvPr id="10" name="Picture 34">
            <a:extLst>
              <a:ext uri="{FF2B5EF4-FFF2-40B4-BE49-F238E27FC236}">
                <a16:creationId xmlns:a16="http://schemas.microsoft.com/office/drawing/2014/main" id="{D908452E-D387-48F0-95E9-06EEC77BE44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7080" y="357035"/>
            <a:ext cx="1087755" cy="1043940"/>
          </a:xfrm>
          <a:prstGeom prst="rect">
            <a:avLst/>
          </a:prstGeom>
        </p:spPr>
      </p:pic>
      <p:pic>
        <p:nvPicPr>
          <p:cNvPr id="11" name="Picture 28">
            <a:extLst>
              <a:ext uri="{FF2B5EF4-FFF2-40B4-BE49-F238E27FC236}">
                <a16:creationId xmlns:a16="http://schemas.microsoft.com/office/drawing/2014/main" id="{9DDF3B15-D398-4D07-A6FB-F2960687CEE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27080" y="1587731"/>
            <a:ext cx="1064895" cy="1022350"/>
          </a:xfrm>
          <a:prstGeom prst="rect">
            <a:avLst/>
          </a:prstGeom>
        </p:spPr>
      </p:pic>
      <p:pic>
        <p:nvPicPr>
          <p:cNvPr id="12" name="Picture 30">
            <a:extLst>
              <a:ext uri="{FF2B5EF4-FFF2-40B4-BE49-F238E27FC236}">
                <a16:creationId xmlns:a16="http://schemas.microsoft.com/office/drawing/2014/main" id="{79B6E156-0179-4078-A455-C94B5632D183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75645" y="2796837"/>
            <a:ext cx="1116330" cy="1071880"/>
          </a:xfrm>
          <a:prstGeom prst="rect">
            <a:avLst/>
          </a:prstGeom>
        </p:spPr>
      </p:pic>
      <p:pic>
        <p:nvPicPr>
          <p:cNvPr id="15" name="Picture 29">
            <a:extLst>
              <a:ext uri="{FF2B5EF4-FFF2-40B4-BE49-F238E27FC236}">
                <a16:creationId xmlns:a16="http://schemas.microsoft.com/office/drawing/2014/main" id="{D988F679-D3E3-481C-86AD-075DED656F94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575645" y="4055473"/>
            <a:ext cx="1104900" cy="1061085"/>
          </a:xfrm>
          <a:prstGeom prst="rect">
            <a:avLst/>
          </a:prstGeom>
        </p:spPr>
      </p:pic>
      <p:pic>
        <p:nvPicPr>
          <p:cNvPr id="1031" name="3C939137-36A5-4AB6-BFF6-737B4E20D023">
            <a:extLst>
              <a:ext uri="{FF2B5EF4-FFF2-40B4-BE49-F238E27FC236}">
                <a16:creationId xmlns:a16="http://schemas.microsoft.com/office/drawing/2014/main" id="{89CA3E06-C7DB-49EC-B78C-576A85EA5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249" y="1851025"/>
            <a:ext cx="2365234" cy="80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05C8CC05-1FBA-47F8-8C6F-57CFB5206184">
            <a:extLst>
              <a:ext uri="{FF2B5EF4-FFF2-40B4-BE49-F238E27FC236}">
                <a16:creationId xmlns:a16="http://schemas.microsoft.com/office/drawing/2014/main" id="{1C9EC9E8-9374-46ED-82D0-E6CB6A62F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485" y="1513814"/>
            <a:ext cx="2601913" cy="139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ACE77FFF-BF77-460F-ACDA-578D1148115C">
            <a:extLst>
              <a:ext uri="{FF2B5EF4-FFF2-40B4-BE49-F238E27FC236}">
                <a16:creationId xmlns:a16="http://schemas.microsoft.com/office/drawing/2014/main" id="{DAA516DF-7F4F-4ED2-B28B-9D54A38F9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r:link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820" y="4560888"/>
            <a:ext cx="1698625" cy="138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1C908652-B469-47AA-A84A-6DBA69E34424">
            <a:extLst>
              <a:ext uri="{FF2B5EF4-FFF2-40B4-BE49-F238E27FC236}">
                <a16:creationId xmlns:a16="http://schemas.microsoft.com/office/drawing/2014/main" id="{8360DE50-8910-4516-A3AB-AD64F7D27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r:link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931" y="3577203"/>
            <a:ext cx="1954213" cy="90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F615D8E1-7339-4F14-8F31-819162F1D616">
            <a:extLst>
              <a:ext uri="{FF2B5EF4-FFF2-40B4-BE49-F238E27FC236}">
                <a16:creationId xmlns:a16="http://schemas.microsoft.com/office/drawing/2014/main" id="{7B428616-E78A-4BED-AB26-7F86BF7BF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r:link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480" y="4458832"/>
            <a:ext cx="1933701" cy="142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1D27BC2C-16F7-4DBF-8E07-F18B743746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AE8E0E46-5096-467A-938D-C59F14EC5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14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2163FC79-85E3-4BAF-ACA5-6625598EE0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5544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B6480236-1579-4E0D-B3A6-42F4B1E18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054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E174D879-304B-4AF0-8D07-9330BCDD2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2453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279EDCBC-E06E-495F-B250-9419A2AEDB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058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1AB857C6-3C93-4B68-BE2C-D6696B329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0647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pic>
        <p:nvPicPr>
          <p:cNvPr id="28" name="AE2D48C9-25EA-45DA-BAEF-3BB97D16991D">
            <a:extLst>
              <a:ext uri="{FF2B5EF4-FFF2-40B4-BE49-F238E27FC236}">
                <a16:creationId xmlns:a16="http://schemas.microsoft.com/office/drawing/2014/main" id="{8D59C288-A64A-4EE0-AB64-0777AE549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r:link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637" y="3718409"/>
            <a:ext cx="1436380" cy="63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AC0E607-8882-414B-BC7A-917EDA377E2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705" y="3145081"/>
            <a:ext cx="1184215" cy="127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98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7F5B47C4-0492-4526-9B70-2D17EA469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76" y="0"/>
            <a:ext cx="1450731" cy="68580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BDE84539-F9AA-4BB7-9E89-3CBC90B97F64}"/>
              </a:ext>
            </a:extLst>
          </p:cNvPr>
          <p:cNvSpPr txBox="1"/>
          <p:nvPr/>
        </p:nvSpPr>
        <p:spPr>
          <a:xfrm>
            <a:off x="7367452" y="294230"/>
            <a:ext cx="1537117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200" b="1" dirty="0">
                <a:latin typeface="Montez" panose="02000503000000020004" pitchFamily="2" charset="0"/>
              </a:rPr>
              <a:t>Chez </a:t>
            </a:r>
            <a:r>
              <a:rPr lang="de-CH" sz="3200" b="1" dirty="0" err="1">
                <a:latin typeface="Montez" panose="02000503000000020004" pitchFamily="2" charset="0"/>
              </a:rPr>
              <a:t>Mà</a:t>
            </a:r>
            <a:endParaRPr lang="de-CH" sz="3200" b="1" dirty="0">
              <a:latin typeface="Montez" panose="02000503000000020004" pitchFamily="2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33810F9-2065-4B28-AE21-FBFAE0AEAEC0}"/>
              </a:ext>
            </a:extLst>
          </p:cNvPr>
          <p:cNvSpPr txBox="1"/>
          <p:nvPr/>
        </p:nvSpPr>
        <p:spPr>
          <a:xfrm>
            <a:off x="-1865531" y="941400"/>
            <a:ext cx="208936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600" b="1" dirty="0">
                <a:latin typeface="Montez" panose="02000503000000020004" pitchFamily="2" charset="0"/>
              </a:rPr>
              <a:t>Chez </a:t>
            </a:r>
            <a:r>
              <a:rPr lang="de-CH" sz="3600" b="1" dirty="0" err="1">
                <a:latin typeface="Montez" panose="02000503000000020004" pitchFamily="2" charset="0"/>
              </a:rPr>
              <a:t>Mà</a:t>
            </a:r>
            <a:endParaRPr lang="de-CH" sz="3600" b="1" dirty="0">
              <a:latin typeface="Montez" panose="02000503000000020004" pitchFamily="2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C468124-8B4E-4B61-B0DD-0395BB468B72}"/>
              </a:ext>
            </a:extLst>
          </p:cNvPr>
          <p:cNvSpPr txBox="1"/>
          <p:nvPr/>
        </p:nvSpPr>
        <p:spPr>
          <a:xfrm>
            <a:off x="2264187" y="343065"/>
            <a:ext cx="4512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latin typeface="Fira Sans" panose="020B0503050000020004" pitchFamily="34" charset="0"/>
              </a:rPr>
              <a:t>Traditional </a:t>
            </a:r>
            <a:r>
              <a:rPr lang="de-CH" dirty="0" err="1">
                <a:latin typeface="Fira Sans" panose="020B0503050000020004" pitchFamily="34" charset="0"/>
              </a:rPr>
              <a:t>canning</a:t>
            </a:r>
            <a:endParaRPr lang="de-CH" dirty="0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latin typeface="Fira Sans" panose="020B0503050000020004" pitchFamily="34" charset="0"/>
              </a:rPr>
              <a:t>Regional and </a:t>
            </a:r>
            <a:r>
              <a:rPr lang="de-CH" dirty="0" err="1">
                <a:latin typeface="Fira Sans" panose="020B0503050000020004" pitchFamily="34" charset="0"/>
              </a:rPr>
              <a:t>seasonal</a:t>
            </a:r>
            <a:r>
              <a:rPr lang="de-CH" dirty="0">
                <a:latin typeface="Fira Sans" panose="020B0503050000020004" pitchFamily="34" charset="0"/>
              </a:rPr>
              <a:t> </a:t>
            </a:r>
            <a:r>
              <a:rPr lang="de-CH" dirty="0" err="1">
                <a:latin typeface="Fira Sans" panose="020B0503050000020004" pitchFamily="34" charset="0"/>
              </a:rPr>
              <a:t>production</a:t>
            </a:r>
            <a:endParaRPr lang="de-CH" dirty="0">
              <a:latin typeface="Fira Sans" panose="020B0503050000020004" pitchFamily="34" charset="0"/>
            </a:endParaRPr>
          </a:p>
        </p:txBody>
      </p:sp>
      <p:pic>
        <p:nvPicPr>
          <p:cNvPr id="12" name="Picture 30">
            <a:extLst>
              <a:ext uri="{FF2B5EF4-FFF2-40B4-BE49-F238E27FC236}">
                <a16:creationId xmlns:a16="http://schemas.microsoft.com/office/drawing/2014/main" id="{79B6E156-0179-4078-A455-C94B5632D18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75645" y="457497"/>
            <a:ext cx="1116330" cy="1071880"/>
          </a:xfrm>
          <a:prstGeom prst="rect">
            <a:avLst/>
          </a:prstGeom>
        </p:spPr>
      </p:pic>
      <p:pic>
        <p:nvPicPr>
          <p:cNvPr id="15" name="Picture 29">
            <a:extLst>
              <a:ext uri="{FF2B5EF4-FFF2-40B4-BE49-F238E27FC236}">
                <a16:creationId xmlns:a16="http://schemas.microsoft.com/office/drawing/2014/main" id="{D988F679-D3E3-481C-86AD-075DED656F9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81360" y="1734304"/>
            <a:ext cx="1104900" cy="1061085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D771A34F-410E-4CD9-9C9D-327ADE519CB5}"/>
              </a:ext>
            </a:extLst>
          </p:cNvPr>
          <p:cNvSpPr txBox="1"/>
          <p:nvPr/>
        </p:nvSpPr>
        <p:spPr>
          <a:xfrm>
            <a:off x="2411901" y="5434788"/>
            <a:ext cx="5270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CH" dirty="0" err="1">
                <a:latin typeface="Fira Sans" panose="020B0503050000020004" pitchFamily="34" charset="0"/>
              </a:rPr>
              <a:t>Inclusion</a:t>
            </a:r>
            <a:r>
              <a:rPr lang="de-CH" dirty="0">
                <a:latin typeface="Fira Sans" panose="020B0503050000020004" pitchFamily="34" charset="0"/>
              </a:rPr>
              <a:t> of </a:t>
            </a:r>
            <a:r>
              <a:rPr lang="de-CH" dirty="0" err="1">
                <a:latin typeface="Fira Sans" panose="020B0503050000020004" pitchFamily="34" charset="0"/>
              </a:rPr>
              <a:t>saved</a:t>
            </a:r>
            <a:r>
              <a:rPr lang="de-CH" dirty="0">
                <a:latin typeface="Fira Sans" panose="020B0503050000020004" pitchFamily="34" charset="0"/>
              </a:rPr>
              <a:t> </a:t>
            </a:r>
            <a:r>
              <a:rPr lang="de-CH" dirty="0" err="1">
                <a:latin typeface="Fira Sans" panose="020B0503050000020004" pitchFamily="34" charset="0"/>
              </a:rPr>
              <a:t>food</a:t>
            </a:r>
            <a:endParaRPr lang="de-CH" dirty="0">
              <a:latin typeface="Fira Sans" panose="020B05030500000200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CH" dirty="0" err="1">
                <a:latin typeface="Fira Sans" panose="020B0503050000020004" pitchFamily="34" charset="0"/>
              </a:rPr>
              <a:t>Reduction</a:t>
            </a:r>
            <a:r>
              <a:rPr lang="de-CH" dirty="0">
                <a:latin typeface="Fira Sans" panose="020B0503050000020004" pitchFamily="34" charset="0"/>
              </a:rPr>
              <a:t> of </a:t>
            </a:r>
            <a:r>
              <a:rPr lang="de-CH" dirty="0" err="1">
                <a:latin typeface="Fira Sans" panose="020B0503050000020004" pitchFamily="34" charset="0"/>
              </a:rPr>
              <a:t>storage</a:t>
            </a:r>
            <a:r>
              <a:rPr lang="de-CH" dirty="0">
                <a:latin typeface="Fira Sans" panose="020B0503050000020004" pitchFamily="34" charset="0"/>
              </a:rPr>
              <a:t> </a:t>
            </a:r>
            <a:r>
              <a:rPr lang="de-CH" dirty="0" err="1">
                <a:latin typeface="Fira Sans" panose="020B0503050000020004" pitchFamily="34" charset="0"/>
              </a:rPr>
              <a:t>engergy</a:t>
            </a:r>
            <a:endParaRPr lang="de-CH" dirty="0">
              <a:latin typeface="Fira Sans" panose="020B05030500000200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CH" dirty="0" err="1">
                <a:latin typeface="Fira Sans" panose="020B0503050000020004" pitchFamily="34" charset="0"/>
              </a:rPr>
              <a:t>Reduction</a:t>
            </a:r>
            <a:r>
              <a:rPr lang="de-CH" dirty="0">
                <a:latin typeface="Fira Sans" panose="020B0503050000020004" pitchFamily="34" charset="0"/>
              </a:rPr>
              <a:t> of </a:t>
            </a:r>
            <a:r>
              <a:rPr lang="de-CH" dirty="0" err="1">
                <a:latin typeface="Fira Sans" panose="020B0503050000020004" pitchFamily="34" charset="0"/>
              </a:rPr>
              <a:t>energy</a:t>
            </a:r>
            <a:r>
              <a:rPr lang="de-CH" dirty="0">
                <a:latin typeface="Fira Sans" panose="020B0503050000020004" pitchFamily="34" charset="0"/>
              </a:rPr>
              <a:t> </a:t>
            </a:r>
            <a:r>
              <a:rPr lang="de-CH" dirty="0" err="1">
                <a:latin typeface="Fira Sans" panose="020B0503050000020004" pitchFamily="34" charset="0"/>
              </a:rPr>
              <a:t>used</a:t>
            </a:r>
            <a:r>
              <a:rPr lang="de-CH" dirty="0">
                <a:latin typeface="Fira Sans" panose="020B0503050000020004" pitchFamily="34" charset="0"/>
              </a:rPr>
              <a:t> for </a:t>
            </a:r>
            <a:r>
              <a:rPr lang="de-CH" dirty="0" err="1">
                <a:latin typeface="Fira Sans" panose="020B0503050000020004" pitchFamily="34" charset="0"/>
              </a:rPr>
              <a:t>production</a:t>
            </a:r>
            <a:endParaRPr lang="de-CH" dirty="0">
              <a:latin typeface="Fira Sans" panose="020B0503050000020004" pitchFamily="34" charset="0"/>
            </a:endParaRP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DA5A9743-7105-4614-BB94-B6E4B5DB45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1419" y="1799309"/>
            <a:ext cx="3855719" cy="282556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7168251-5299-484E-A10A-C35D067CA0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9472" y="1535239"/>
            <a:ext cx="2352528" cy="347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91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7F5B47C4-0492-4526-9B70-2D17EA469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76" y="0"/>
            <a:ext cx="1450731" cy="68580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BDE84539-F9AA-4BB7-9E89-3CBC90B97F64}"/>
              </a:ext>
            </a:extLst>
          </p:cNvPr>
          <p:cNvSpPr txBox="1"/>
          <p:nvPr/>
        </p:nvSpPr>
        <p:spPr>
          <a:xfrm>
            <a:off x="7367452" y="294230"/>
            <a:ext cx="1537117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200" b="1" dirty="0">
                <a:latin typeface="Montez" panose="02000503000000020004" pitchFamily="2" charset="0"/>
              </a:rPr>
              <a:t>Chez </a:t>
            </a:r>
            <a:r>
              <a:rPr lang="de-CH" sz="3200" b="1" dirty="0" err="1">
                <a:latin typeface="Montez" panose="02000503000000020004" pitchFamily="2" charset="0"/>
              </a:rPr>
              <a:t>Mà</a:t>
            </a:r>
            <a:endParaRPr lang="de-CH" sz="3200" b="1" dirty="0">
              <a:latin typeface="Montez" panose="02000503000000020004" pitchFamily="2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33810F9-2065-4B28-AE21-FBFAE0AEAEC0}"/>
              </a:ext>
            </a:extLst>
          </p:cNvPr>
          <p:cNvSpPr txBox="1"/>
          <p:nvPr/>
        </p:nvSpPr>
        <p:spPr>
          <a:xfrm>
            <a:off x="-1865531" y="941400"/>
            <a:ext cx="208936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600" b="1" dirty="0">
                <a:latin typeface="Montez" panose="02000503000000020004" pitchFamily="2" charset="0"/>
              </a:rPr>
              <a:t>Chez </a:t>
            </a:r>
            <a:r>
              <a:rPr lang="de-CH" sz="3600" b="1" dirty="0" err="1">
                <a:latin typeface="Montez" panose="02000503000000020004" pitchFamily="2" charset="0"/>
              </a:rPr>
              <a:t>Mà</a:t>
            </a:r>
            <a:endParaRPr lang="de-CH" sz="3600" b="1" dirty="0">
              <a:latin typeface="Montez" panose="02000503000000020004" pitchFamily="2" charset="0"/>
            </a:endParaRPr>
          </a:p>
        </p:txBody>
      </p:sp>
      <p:pic>
        <p:nvPicPr>
          <p:cNvPr id="16" name="Picture 31">
            <a:extLst>
              <a:ext uri="{FF2B5EF4-FFF2-40B4-BE49-F238E27FC236}">
                <a16:creationId xmlns:a16="http://schemas.microsoft.com/office/drawing/2014/main" id="{FCC63A95-C697-4F65-8E45-F6E71809417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8650" y="343065"/>
            <a:ext cx="1116330" cy="107188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2C468124-8B4E-4B61-B0DD-0395BB468B72}"/>
              </a:ext>
            </a:extLst>
          </p:cNvPr>
          <p:cNvSpPr txBox="1"/>
          <p:nvPr/>
        </p:nvSpPr>
        <p:spPr>
          <a:xfrm>
            <a:off x="2264187" y="343065"/>
            <a:ext cx="4512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>
                <a:latin typeface="Fira Sans" panose="020B0503050000020004" pitchFamily="34" charset="0"/>
              </a:rPr>
              <a:t>Component</a:t>
            </a:r>
            <a:r>
              <a:rPr lang="de-CH" dirty="0">
                <a:latin typeface="Fira Sans" panose="020B0503050000020004" pitchFamily="34" charset="0"/>
              </a:rPr>
              <a:t> </a:t>
            </a:r>
            <a:r>
              <a:rPr lang="de-CH" dirty="0" err="1">
                <a:latin typeface="Fira Sans" panose="020B0503050000020004" pitchFamily="34" charset="0"/>
              </a:rPr>
              <a:t>based</a:t>
            </a:r>
            <a:r>
              <a:rPr lang="de-CH" dirty="0">
                <a:latin typeface="Fira Sans" panose="020B0503050000020004" pitchFamily="34" charset="0"/>
              </a:rPr>
              <a:t> </a:t>
            </a:r>
            <a:r>
              <a:rPr lang="de-CH" dirty="0" err="1">
                <a:latin typeface="Fira Sans" panose="020B0503050000020004" pitchFamily="34" charset="0"/>
              </a:rPr>
              <a:t>food</a:t>
            </a:r>
            <a:r>
              <a:rPr lang="de-CH" dirty="0">
                <a:latin typeface="Fira Sans" panose="020B0503050000020004" pitchFamily="34" charset="0"/>
              </a:rPr>
              <a:t> </a:t>
            </a:r>
            <a:r>
              <a:rPr lang="de-CH" dirty="0" err="1">
                <a:latin typeface="Fira Sans" panose="020B0503050000020004" pitchFamily="34" charset="0"/>
              </a:rPr>
              <a:t>offer</a:t>
            </a:r>
            <a:endParaRPr lang="de-CH" dirty="0">
              <a:latin typeface="Fira Sans" panose="020B05030500000200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89E07BA-B58B-4C38-8EF4-20F88DE089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532" y="1264565"/>
            <a:ext cx="6065243" cy="430297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A9AB8679-817A-4347-A3A2-ABDEA444A452}"/>
              </a:ext>
            </a:extLst>
          </p:cNvPr>
          <p:cNvSpPr txBox="1"/>
          <p:nvPr/>
        </p:nvSpPr>
        <p:spPr>
          <a:xfrm>
            <a:off x="1877839" y="5746775"/>
            <a:ext cx="4512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CH" dirty="0" err="1">
                <a:latin typeface="Fira Sans" panose="020B0503050000020004" pitchFamily="34" charset="0"/>
              </a:rPr>
              <a:t>Reduction</a:t>
            </a:r>
            <a:r>
              <a:rPr lang="de-CH" dirty="0">
                <a:latin typeface="Fira Sans" panose="020B0503050000020004" pitchFamily="34" charset="0"/>
              </a:rPr>
              <a:t> of </a:t>
            </a:r>
            <a:r>
              <a:rPr lang="de-CH" dirty="0" err="1">
                <a:latin typeface="Fira Sans" panose="020B0503050000020004" pitchFamily="34" charset="0"/>
              </a:rPr>
              <a:t>food</a:t>
            </a:r>
            <a:r>
              <a:rPr lang="de-CH" dirty="0">
                <a:latin typeface="Fira Sans" panose="020B0503050000020004" pitchFamily="34" charset="0"/>
              </a:rPr>
              <a:t> </a:t>
            </a:r>
            <a:r>
              <a:rPr lang="de-CH" dirty="0" err="1">
                <a:latin typeface="Fira Sans" panose="020B0503050000020004" pitchFamily="34" charset="0"/>
              </a:rPr>
              <a:t>waste</a:t>
            </a:r>
            <a:r>
              <a:rPr lang="de-CH" dirty="0">
                <a:latin typeface="Fira Sans" panose="020B0503050000020004" pitchFamily="34" charset="0"/>
              </a:rPr>
              <a:t> at </a:t>
            </a:r>
            <a:r>
              <a:rPr lang="de-CH" dirty="0" err="1">
                <a:latin typeface="Fira Sans" panose="020B0503050000020004" pitchFamily="34" charset="0"/>
              </a:rPr>
              <a:t>home</a:t>
            </a:r>
            <a:endParaRPr lang="de-CH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152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EBE88B99-8728-48B1-9A79-05FF71043018}"/>
              </a:ext>
            </a:extLst>
          </p:cNvPr>
          <p:cNvSpPr/>
          <p:nvPr/>
        </p:nvSpPr>
        <p:spPr>
          <a:xfrm>
            <a:off x="1773936" y="2969778"/>
            <a:ext cx="5596128" cy="2966470"/>
          </a:xfrm>
          <a:prstGeom prst="ellipse">
            <a:avLst/>
          </a:prstGeom>
          <a:solidFill>
            <a:schemeClr val="accent6">
              <a:lumMod val="7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9D0A7-F7C8-4C6A-85DA-2CB31A095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508" y="475488"/>
            <a:ext cx="7872984" cy="351129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de-CH" sz="3200" dirty="0">
                <a:latin typeface="Fira Sans" panose="020B0503050000020004" pitchFamily="34" charset="0"/>
              </a:rPr>
              <a:t>Hope you like </a:t>
            </a:r>
            <a:r>
              <a:rPr lang="de-CH" sz="3200" dirty="0" err="1">
                <a:latin typeface="Fira Sans" panose="020B0503050000020004" pitchFamily="34" charset="0"/>
              </a:rPr>
              <a:t>it</a:t>
            </a:r>
            <a:r>
              <a:rPr lang="de-CH" sz="3200" dirty="0">
                <a:latin typeface="Fira Sans" panose="020B0503050000020004" pitchFamily="34" charset="0"/>
              </a:rPr>
              <a:t>…. </a:t>
            </a:r>
            <a:br>
              <a:rPr lang="de-CH" sz="3200" dirty="0">
                <a:latin typeface="Fira Sans" panose="020B0503050000020004" pitchFamily="34" charset="0"/>
              </a:rPr>
            </a:br>
            <a:r>
              <a:rPr lang="de-CH" sz="5400" b="1" dirty="0" err="1">
                <a:latin typeface="Montez" panose="02000503000000020004" pitchFamily="2" charset="0"/>
              </a:rPr>
              <a:t>Yours</a:t>
            </a:r>
            <a:r>
              <a:rPr lang="de-CH" sz="5400" b="1" dirty="0">
                <a:latin typeface="Montez" panose="02000503000000020004" pitchFamily="2" charset="0"/>
              </a:rPr>
              <a:t> Chez </a:t>
            </a:r>
            <a:r>
              <a:rPr lang="de-CH" sz="5400" b="1" dirty="0" err="1">
                <a:latin typeface="Montez" panose="02000503000000020004" pitchFamily="2" charset="0"/>
              </a:rPr>
              <a:t>Mà</a:t>
            </a:r>
            <a:r>
              <a:rPr lang="de-CH" sz="5400" b="1" dirty="0">
                <a:latin typeface="Montez" panose="02000503000000020004" pitchFamily="2" charset="0"/>
              </a:rPr>
              <a:t>-Team!</a:t>
            </a:r>
            <a:br>
              <a:rPr lang="de-CH" dirty="0"/>
            </a:br>
            <a:br>
              <a:rPr lang="de-CH" sz="2325" dirty="0"/>
            </a:br>
            <a:br>
              <a:rPr lang="de-CH" sz="2100" dirty="0">
                <a:latin typeface="Fira Sans" panose="020B0503050000020004" pitchFamily="34" charset="0"/>
              </a:rPr>
            </a:br>
            <a:br>
              <a:rPr lang="de-CH" sz="2100" dirty="0">
                <a:latin typeface="Fira Sans" panose="020B0503050000020004" pitchFamily="34" charset="0"/>
              </a:rPr>
            </a:br>
            <a:br>
              <a:rPr lang="de-CH" sz="2100" b="1" dirty="0">
                <a:latin typeface="Fira Sans" panose="020B0503050000020004" pitchFamily="34" charset="0"/>
              </a:rPr>
            </a:br>
            <a:br>
              <a:rPr lang="de-CH" sz="1400" dirty="0">
                <a:latin typeface="Fira Sans" panose="020B0503050000020004" pitchFamily="34" charset="0"/>
              </a:rPr>
            </a:br>
            <a:br>
              <a:rPr lang="de-CH" sz="1400" dirty="0">
                <a:latin typeface="Fira Sans" panose="020B0503050000020004" pitchFamily="34" charset="0"/>
              </a:rPr>
            </a:br>
            <a:endParaRPr lang="de-CH" sz="1400" dirty="0">
              <a:latin typeface="Fira Sans" panose="020B05030500000200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D01980-D4B8-4C4E-8D7A-1687FEE91C9E}"/>
              </a:ext>
            </a:extLst>
          </p:cNvPr>
          <p:cNvSpPr txBox="1"/>
          <p:nvPr/>
        </p:nvSpPr>
        <p:spPr>
          <a:xfrm>
            <a:off x="2457449" y="4978798"/>
            <a:ext cx="2114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latin typeface="Fira Sans" panose="020B0503050000020004" pitchFamily="34" charset="0"/>
              </a:rPr>
              <a:t>cathrine.pauli@gmx.ch</a:t>
            </a:r>
            <a:br>
              <a:rPr lang="fi-FI" sz="1400" dirty="0">
                <a:latin typeface="Fira Sans" panose="020B0503050000020004" pitchFamily="34" charset="0"/>
              </a:rPr>
            </a:br>
            <a:r>
              <a:rPr lang="fi-FI" sz="1400" dirty="0">
                <a:latin typeface="Fira Sans" panose="020B0503050000020004" pitchFamily="34" charset="0"/>
              </a:rPr>
              <a:t>Tel: +41 79 707 54 21</a:t>
            </a:r>
            <a:endParaRPr lang="de-CH" sz="1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541D152-823E-45E4-95A9-273E07B748CE}"/>
              </a:ext>
            </a:extLst>
          </p:cNvPr>
          <p:cNvSpPr txBox="1"/>
          <p:nvPr/>
        </p:nvSpPr>
        <p:spPr>
          <a:xfrm>
            <a:off x="4759323" y="4978798"/>
            <a:ext cx="224013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dirty="0">
                <a:latin typeface="Fira Sans" panose="020B0503050000020004" pitchFamily="34" charset="0"/>
              </a:rPr>
              <a:t> jutta.jerlich@gmail.com</a:t>
            </a:r>
            <a:br>
              <a:rPr lang="fi-FI" sz="1400" dirty="0">
                <a:latin typeface="Fira Sans" panose="020B0503050000020004" pitchFamily="34" charset="0"/>
              </a:rPr>
            </a:br>
            <a:r>
              <a:rPr lang="de-CH" sz="1400" dirty="0">
                <a:latin typeface="Fira Sans" panose="020B0503050000020004" pitchFamily="34" charset="0"/>
              </a:rPr>
              <a:t>Tel: +41 78 765 49 69</a:t>
            </a:r>
            <a:endParaRPr lang="de-CH" sz="14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FC5B72A-DB4B-446F-A848-9D98E2BED052}"/>
              </a:ext>
            </a:extLst>
          </p:cNvPr>
          <p:cNvSpPr txBox="1"/>
          <p:nvPr/>
        </p:nvSpPr>
        <p:spPr>
          <a:xfrm>
            <a:off x="2603688" y="4637042"/>
            <a:ext cx="3936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b="1" dirty="0">
                <a:latin typeface="Fira Sans" panose="020B0503050000020004" pitchFamily="34" charset="0"/>
              </a:rPr>
              <a:t>Cathrine Pauli und Jutta </a:t>
            </a:r>
            <a:r>
              <a:rPr lang="de-CH" b="1" dirty="0" err="1">
                <a:latin typeface="Fira Sans" panose="020B0503050000020004" pitchFamily="34" charset="0"/>
              </a:rPr>
              <a:t>Jerlich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5099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Ellipse 63">
            <a:extLst>
              <a:ext uri="{FF2B5EF4-FFF2-40B4-BE49-F238E27FC236}">
                <a16:creationId xmlns:a16="http://schemas.microsoft.com/office/drawing/2014/main" id="{51644BA3-D0E4-482E-B1DE-AD1DB2735BC1}"/>
              </a:ext>
            </a:extLst>
          </p:cNvPr>
          <p:cNvSpPr/>
          <p:nvPr/>
        </p:nvSpPr>
        <p:spPr>
          <a:xfrm>
            <a:off x="1400315" y="1864598"/>
            <a:ext cx="5769543" cy="3825474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64999">
                <a:srgbClr val="F0EBD5"/>
              </a:gs>
              <a:gs pos="100000">
                <a:srgbClr val="D1C39F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52062C58-8F1D-45FC-8000-CC0769418BEC}"/>
              </a:ext>
            </a:extLst>
          </p:cNvPr>
          <p:cNvSpPr txBox="1"/>
          <p:nvPr/>
        </p:nvSpPr>
        <p:spPr>
          <a:xfrm>
            <a:off x="2949193" y="2229877"/>
            <a:ext cx="2447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b="1" dirty="0">
                <a:latin typeface="Fira Sans" panose="020B0503050000020004" pitchFamily="34" charset="0"/>
              </a:rPr>
              <a:t>Modular bestellen nach individuellen Wünschen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E0FD3C0-948F-4FAB-8275-4EA80B9D9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7427" y="3090668"/>
            <a:ext cx="1218176" cy="120947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" name="Titel 1">
            <a:extLst>
              <a:ext uri="{FF2B5EF4-FFF2-40B4-BE49-F238E27FC236}">
                <a16:creationId xmlns:a16="http://schemas.microsoft.com/office/drawing/2014/main" id="{09DB822F-8C79-434F-BC9D-D8BDB2705088}"/>
              </a:ext>
            </a:extLst>
          </p:cNvPr>
          <p:cNvSpPr txBox="1">
            <a:spLocks/>
          </p:cNvSpPr>
          <p:nvPr/>
        </p:nvSpPr>
        <p:spPr>
          <a:xfrm>
            <a:off x="182977" y="231583"/>
            <a:ext cx="7913294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Fira Sans" panose="020B0503050000020004" pitchFamily="34" charset="0"/>
                <a:ea typeface="+mj-ea"/>
                <a:cs typeface="+mj-cs"/>
              </a:defRPr>
            </a:lvl1pPr>
          </a:lstStyle>
          <a:p>
            <a:r>
              <a:rPr lang="de-CH" b="1" dirty="0">
                <a:solidFill>
                  <a:schemeClr val="accent6">
                    <a:lumMod val="50000"/>
                  </a:schemeClr>
                </a:solidFill>
              </a:rPr>
              <a:t>Kundenerlebnis – selbstbestimmt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AD5FC52-6710-46F6-A28D-94BF709D5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7173" y="3157436"/>
            <a:ext cx="820446" cy="81508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E529EF64-3C57-4E51-9841-E71B6C2099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5440" y="3736342"/>
            <a:ext cx="978422" cy="9784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BFED0E23-4DA8-401D-9F3F-464D7F552D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2564" y="3379117"/>
            <a:ext cx="829724" cy="8404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E8F2ADE-E19A-4F70-A498-8FDA052C4E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3390" y="2850478"/>
            <a:ext cx="819935" cy="81508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557DBFD-53BE-4859-A617-4908705738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6210" y="3144732"/>
            <a:ext cx="835851" cy="8404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5" name="Pfeil: Chevron 44">
            <a:extLst>
              <a:ext uri="{FF2B5EF4-FFF2-40B4-BE49-F238E27FC236}">
                <a16:creationId xmlns:a16="http://schemas.microsoft.com/office/drawing/2014/main" id="{8AE1F268-5AB2-4341-89E0-57BB82ECF900}"/>
              </a:ext>
            </a:extLst>
          </p:cNvPr>
          <p:cNvSpPr/>
          <p:nvPr/>
        </p:nvSpPr>
        <p:spPr>
          <a:xfrm rot="5400000">
            <a:off x="7015667" y="3759360"/>
            <a:ext cx="303546" cy="221261"/>
          </a:xfrm>
          <a:prstGeom prst="chevron">
            <a:avLst>
              <a:gd name="adj" fmla="val 56753"/>
            </a:avLst>
          </a:prstGeom>
          <a:solidFill>
            <a:srgbClr val="746A58"/>
          </a:solidFill>
          <a:ln>
            <a:solidFill>
              <a:srgbClr val="746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>
              <a:solidFill>
                <a:schemeClr val="tx1"/>
              </a:solidFill>
            </a:endParaRPr>
          </a:p>
        </p:txBody>
      </p:sp>
      <p:sp>
        <p:nvSpPr>
          <p:cNvPr id="46" name="Pfeil: Chevron 45">
            <a:extLst>
              <a:ext uri="{FF2B5EF4-FFF2-40B4-BE49-F238E27FC236}">
                <a16:creationId xmlns:a16="http://schemas.microsoft.com/office/drawing/2014/main" id="{DE4765B5-EA69-488B-B690-E56B748E3C6E}"/>
              </a:ext>
            </a:extLst>
          </p:cNvPr>
          <p:cNvSpPr/>
          <p:nvPr/>
        </p:nvSpPr>
        <p:spPr>
          <a:xfrm rot="20080738">
            <a:off x="2724451" y="1998908"/>
            <a:ext cx="303546" cy="221261"/>
          </a:xfrm>
          <a:prstGeom prst="chevron">
            <a:avLst>
              <a:gd name="adj" fmla="val 56753"/>
            </a:avLst>
          </a:prstGeom>
          <a:solidFill>
            <a:srgbClr val="746A58"/>
          </a:solidFill>
          <a:ln>
            <a:solidFill>
              <a:srgbClr val="746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>
              <a:solidFill>
                <a:schemeClr val="tx1"/>
              </a:solidFill>
            </a:endParaRPr>
          </a:p>
        </p:txBody>
      </p:sp>
      <p:sp>
        <p:nvSpPr>
          <p:cNvPr id="47" name="Pfeil: Chevron 46">
            <a:extLst>
              <a:ext uri="{FF2B5EF4-FFF2-40B4-BE49-F238E27FC236}">
                <a16:creationId xmlns:a16="http://schemas.microsoft.com/office/drawing/2014/main" id="{CD59FE58-862B-4354-A127-A3E5BB8BC4A4}"/>
              </a:ext>
            </a:extLst>
          </p:cNvPr>
          <p:cNvSpPr/>
          <p:nvPr/>
        </p:nvSpPr>
        <p:spPr>
          <a:xfrm rot="1833475">
            <a:off x="5498446" y="1993785"/>
            <a:ext cx="303546" cy="221261"/>
          </a:xfrm>
          <a:prstGeom prst="chevron">
            <a:avLst>
              <a:gd name="adj" fmla="val 56753"/>
            </a:avLst>
          </a:prstGeom>
          <a:solidFill>
            <a:srgbClr val="746A58"/>
          </a:solidFill>
          <a:ln>
            <a:solidFill>
              <a:srgbClr val="746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>
              <a:solidFill>
                <a:schemeClr val="tx1"/>
              </a:solidFill>
            </a:endParaRPr>
          </a:p>
        </p:txBody>
      </p:sp>
      <p:sp>
        <p:nvSpPr>
          <p:cNvPr id="48" name="Pfeil: Chevron 47">
            <a:extLst>
              <a:ext uri="{FF2B5EF4-FFF2-40B4-BE49-F238E27FC236}">
                <a16:creationId xmlns:a16="http://schemas.microsoft.com/office/drawing/2014/main" id="{977CB8B9-2A3C-468B-A277-CA052C2B54C9}"/>
              </a:ext>
            </a:extLst>
          </p:cNvPr>
          <p:cNvSpPr/>
          <p:nvPr/>
        </p:nvSpPr>
        <p:spPr>
          <a:xfrm rot="16200000">
            <a:off x="1248542" y="3726543"/>
            <a:ext cx="303546" cy="221261"/>
          </a:xfrm>
          <a:prstGeom prst="chevron">
            <a:avLst>
              <a:gd name="adj" fmla="val 56753"/>
            </a:avLst>
          </a:prstGeom>
          <a:solidFill>
            <a:srgbClr val="746A58"/>
          </a:solidFill>
          <a:ln>
            <a:solidFill>
              <a:srgbClr val="746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>
              <a:solidFill>
                <a:schemeClr val="tx1"/>
              </a:solidFill>
            </a:endParaRPr>
          </a:p>
        </p:txBody>
      </p:sp>
      <p:sp>
        <p:nvSpPr>
          <p:cNvPr id="49" name="Pfeil: Chevron 48">
            <a:extLst>
              <a:ext uri="{FF2B5EF4-FFF2-40B4-BE49-F238E27FC236}">
                <a16:creationId xmlns:a16="http://schemas.microsoft.com/office/drawing/2014/main" id="{A4C0F99A-2B69-4B13-9658-1B2453D95F4C}"/>
              </a:ext>
            </a:extLst>
          </p:cNvPr>
          <p:cNvSpPr/>
          <p:nvPr/>
        </p:nvSpPr>
        <p:spPr>
          <a:xfrm rot="12020055">
            <a:off x="2773518" y="5368072"/>
            <a:ext cx="303546" cy="221261"/>
          </a:xfrm>
          <a:prstGeom prst="chevron">
            <a:avLst>
              <a:gd name="adj" fmla="val 56753"/>
            </a:avLst>
          </a:prstGeom>
          <a:solidFill>
            <a:srgbClr val="746A58"/>
          </a:solidFill>
          <a:ln>
            <a:solidFill>
              <a:srgbClr val="746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>
              <a:solidFill>
                <a:schemeClr val="tx1"/>
              </a:solidFill>
            </a:endParaRP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D37196F0-F618-4C76-BF70-0928DE5E24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0398" y="1814451"/>
            <a:ext cx="1483076" cy="128615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9" name="Pfeil: Chevron 58">
            <a:extLst>
              <a:ext uri="{FF2B5EF4-FFF2-40B4-BE49-F238E27FC236}">
                <a16:creationId xmlns:a16="http://schemas.microsoft.com/office/drawing/2014/main" id="{73A1491C-647F-4E47-8D69-3DD1A598C540}"/>
              </a:ext>
            </a:extLst>
          </p:cNvPr>
          <p:cNvSpPr/>
          <p:nvPr/>
        </p:nvSpPr>
        <p:spPr>
          <a:xfrm rot="9627557">
            <a:off x="5704481" y="5278990"/>
            <a:ext cx="303546" cy="221261"/>
          </a:xfrm>
          <a:prstGeom prst="chevron">
            <a:avLst>
              <a:gd name="adj" fmla="val 56753"/>
            </a:avLst>
          </a:prstGeom>
          <a:solidFill>
            <a:srgbClr val="746A58"/>
          </a:solidFill>
          <a:ln>
            <a:solidFill>
              <a:srgbClr val="746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>
              <a:solidFill>
                <a:schemeClr val="tx1"/>
              </a:solidFill>
            </a:endParaRP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B47DD6B0-8216-433C-B4FD-7FC9FB1CBF76}"/>
              </a:ext>
            </a:extLst>
          </p:cNvPr>
          <p:cNvSpPr txBox="1"/>
          <p:nvPr/>
        </p:nvSpPr>
        <p:spPr>
          <a:xfrm>
            <a:off x="777409" y="3221367"/>
            <a:ext cx="17779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b="1" dirty="0">
                <a:latin typeface="Fira Sans" panose="020B0503050000020004" pitchFamily="34" charset="0"/>
              </a:rPr>
              <a:t>Abwaschen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67F52F4-78FF-4EB7-A442-10ADB8DFA06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859" y="4038277"/>
            <a:ext cx="1978096" cy="14033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206ACA63-87FB-4446-BE76-4C9E91F067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76" y="0"/>
            <a:ext cx="1450731" cy="6858000"/>
          </a:xfrm>
          <a:prstGeom prst="rect">
            <a:avLst/>
          </a:prstGeom>
        </p:spPr>
      </p:pic>
      <p:sp>
        <p:nvSpPr>
          <p:cNvPr id="58" name="Textfeld 57">
            <a:extLst>
              <a:ext uri="{FF2B5EF4-FFF2-40B4-BE49-F238E27FC236}">
                <a16:creationId xmlns:a16="http://schemas.microsoft.com/office/drawing/2014/main" id="{A448384B-1A22-4BD3-BB46-CD7473DBCA6D}"/>
              </a:ext>
            </a:extLst>
          </p:cNvPr>
          <p:cNvSpPr txBox="1"/>
          <p:nvPr/>
        </p:nvSpPr>
        <p:spPr>
          <a:xfrm>
            <a:off x="7367452" y="294230"/>
            <a:ext cx="1537117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200" b="1" dirty="0">
                <a:latin typeface="Montez" panose="02000503000000020004" pitchFamily="2" charset="0"/>
              </a:rPr>
              <a:t>Chez </a:t>
            </a:r>
            <a:r>
              <a:rPr lang="de-CH" sz="3200" b="1" dirty="0" err="1">
                <a:latin typeface="Montez" panose="02000503000000020004" pitchFamily="2" charset="0"/>
              </a:rPr>
              <a:t>Mà</a:t>
            </a:r>
            <a:endParaRPr lang="de-CH" sz="3200" b="1" dirty="0">
              <a:latin typeface="Montez" panose="02000503000000020004" pitchFamily="2" charset="0"/>
            </a:endParaRPr>
          </a:p>
        </p:txBody>
      </p: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A48BC5B8-E835-4232-B3FD-FF06153B8167}"/>
              </a:ext>
            </a:extLst>
          </p:cNvPr>
          <p:cNvCxnSpPr>
            <a:cxnSpLocks/>
          </p:cNvCxnSpPr>
          <p:nvPr/>
        </p:nvCxnSpPr>
        <p:spPr>
          <a:xfrm>
            <a:off x="9176932" y="0"/>
            <a:ext cx="45912" cy="71435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>
            <a:extLst>
              <a:ext uri="{FF2B5EF4-FFF2-40B4-BE49-F238E27FC236}">
                <a16:creationId xmlns:a16="http://schemas.microsoft.com/office/drawing/2014/main" id="{3A5D8547-422C-47B7-BE6D-B51A0F5255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5915" y="3994345"/>
            <a:ext cx="890980" cy="89098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788F4805-922A-4E73-91EB-6DE29A77EC0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8932" y="1342746"/>
            <a:ext cx="937842" cy="93409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A4FE6C2-49C0-4525-95D6-10CE0435D1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326" y="1191530"/>
            <a:ext cx="1825400" cy="12147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4" name="Textfeld 53">
            <a:extLst>
              <a:ext uri="{FF2B5EF4-FFF2-40B4-BE49-F238E27FC236}">
                <a16:creationId xmlns:a16="http://schemas.microsoft.com/office/drawing/2014/main" id="{71C76A78-8928-4263-9086-F29D2B2E32F0}"/>
              </a:ext>
            </a:extLst>
          </p:cNvPr>
          <p:cNvSpPr txBox="1"/>
          <p:nvPr/>
        </p:nvSpPr>
        <p:spPr>
          <a:xfrm>
            <a:off x="6241933" y="5255855"/>
            <a:ext cx="1242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b="1" dirty="0">
                <a:latin typeface="Fira Sans" panose="020B0503050000020004" pitchFamily="34" charset="0"/>
              </a:rPr>
              <a:t>Auspacken</a:t>
            </a:r>
          </a:p>
        </p:txBody>
      </p:sp>
      <p:pic>
        <p:nvPicPr>
          <p:cNvPr id="62" name="Grafik 61">
            <a:extLst>
              <a:ext uri="{FF2B5EF4-FFF2-40B4-BE49-F238E27FC236}">
                <a16:creationId xmlns:a16="http://schemas.microsoft.com/office/drawing/2014/main" id="{A1D2FE1C-F74B-4C63-9165-D45896A5BD8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4242" y="3999372"/>
            <a:ext cx="1386022" cy="13860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3" name="Textfeld 62">
            <a:extLst>
              <a:ext uri="{FF2B5EF4-FFF2-40B4-BE49-F238E27FC236}">
                <a16:creationId xmlns:a16="http://schemas.microsoft.com/office/drawing/2014/main" id="{1001F941-028F-4E1E-B130-0DE09985CFFF}"/>
              </a:ext>
            </a:extLst>
          </p:cNvPr>
          <p:cNvSpPr txBox="1"/>
          <p:nvPr/>
        </p:nvSpPr>
        <p:spPr>
          <a:xfrm>
            <a:off x="1061240" y="5261514"/>
            <a:ext cx="1875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b="1" dirty="0">
                <a:latin typeface="Fira Sans" panose="020B0503050000020004" pitchFamily="34" charset="0"/>
              </a:rPr>
              <a:t>Am Tisch essen</a:t>
            </a:r>
            <a:endParaRPr lang="de-CH" sz="1600" dirty="0">
              <a:latin typeface="Fira Sans" panose="020B05030500000200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667F014-DE57-4DFD-BF26-08457FA2622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09" y="1996225"/>
            <a:ext cx="1731531" cy="129864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D89E6A4-D1ED-414C-87B8-BEF27BDB08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965" y="4987699"/>
            <a:ext cx="1485187" cy="11138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3" name="Textfeld 42">
            <a:extLst>
              <a:ext uri="{FF2B5EF4-FFF2-40B4-BE49-F238E27FC236}">
                <a16:creationId xmlns:a16="http://schemas.microsoft.com/office/drawing/2014/main" id="{657BD9D3-B71C-48F4-AE48-09ED00A036C7}"/>
              </a:ext>
            </a:extLst>
          </p:cNvPr>
          <p:cNvSpPr txBox="1"/>
          <p:nvPr/>
        </p:nvSpPr>
        <p:spPr>
          <a:xfrm>
            <a:off x="3317323" y="5934897"/>
            <a:ext cx="2309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b="1" dirty="0">
                <a:latin typeface="Fira Sans" panose="020B0503050000020004" pitchFamily="34" charset="0"/>
              </a:rPr>
              <a:t>Unter Dampf schonend aufwärmen im Topf 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6FE711A6-15C9-4F87-B32B-A543122B5C35}"/>
              </a:ext>
            </a:extLst>
          </p:cNvPr>
          <p:cNvSpPr txBox="1"/>
          <p:nvPr/>
        </p:nvSpPr>
        <p:spPr>
          <a:xfrm>
            <a:off x="5309987" y="2882477"/>
            <a:ext cx="2985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b="1" dirty="0">
                <a:latin typeface="Fira Sans" panose="020B0503050000020004" pitchFamily="34" charset="0"/>
              </a:rPr>
              <a:t>Entgegennahme des Essens</a:t>
            </a:r>
          </a:p>
          <a:p>
            <a:r>
              <a:rPr lang="de-CH" sz="1600" b="1" dirty="0">
                <a:latin typeface="Fira Sans" panose="020B0503050000020004" pitchFamily="34" charset="0"/>
              </a:rPr>
              <a:t>Rückgabe alter Verpackung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235A8E40-0488-4BC6-86F2-15A83148721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5154" y="3707810"/>
            <a:ext cx="799643" cy="7996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BF24E8BC-EE5A-4D50-AFAB-BF20526769DC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8605" y="3918285"/>
            <a:ext cx="979812" cy="97932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64608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6FA0F-561F-4FD9-9018-1A3A0D170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87" y="244441"/>
            <a:ext cx="8109476" cy="994172"/>
          </a:xfrm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Ernährung bei 65+ in der Schweiz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BD5C6F-081A-458A-B6F8-845896E95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387" y="1170375"/>
            <a:ext cx="9216365" cy="500377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  <a:defRPr/>
            </a:pPr>
            <a:r>
              <a:rPr lang="de-CH" sz="2000" dirty="0">
                <a:latin typeface="Fira Sans" panose="020B0503050000020004" pitchFamily="34" charset="0"/>
              </a:rPr>
              <a:t>Die 65+ Jährigen sind:</a:t>
            </a:r>
          </a:p>
          <a:p>
            <a:pPr marL="628650" lvl="1" indent="-171450" defTabSz="685800">
              <a:spcBef>
                <a:spcPts val="750"/>
              </a:spcBef>
              <a:defRPr/>
            </a:pPr>
            <a:r>
              <a:rPr lang="de-CH" sz="2000" dirty="0">
                <a:latin typeface="Fira Sans" panose="020B0503050000020004" pitchFamily="34" charset="0"/>
              </a:rPr>
              <a:t>50% </a:t>
            </a:r>
            <a:r>
              <a:rPr lang="de-CH" sz="2000" b="1" dirty="0">
                <a:latin typeface="Fira Sans" panose="020B0503050000020004" pitchFamily="34" charset="0"/>
              </a:rPr>
              <a:t>übergewichtig</a:t>
            </a:r>
            <a:r>
              <a:rPr lang="de-CH" sz="2000" dirty="0">
                <a:latin typeface="Fira Sans" panose="020B0503050000020004" pitchFamily="34" charset="0"/>
              </a:rPr>
              <a:t> </a:t>
            </a:r>
          </a:p>
          <a:p>
            <a:pPr marL="628650" lvl="1" indent="-171450" defTabSz="685800">
              <a:spcBef>
                <a:spcPts val="750"/>
              </a:spcBef>
              <a:defRPr/>
            </a:pPr>
            <a:r>
              <a:rPr lang="de-CH" sz="2000" dirty="0">
                <a:latin typeface="Fira Sans" panose="020B0503050000020004" pitchFamily="34" charset="0"/>
              </a:rPr>
              <a:t>22.8% </a:t>
            </a:r>
            <a:r>
              <a:rPr lang="de-CH" sz="2000" b="1" dirty="0">
                <a:latin typeface="Fira Sans" panose="020B0503050000020004" pitchFamily="34" charset="0"/>
              </a:rPr>
              <a:t>mangelernährt</a:t>
            </a:r>
          </a:p>
          <a:p>
            <a:pPr marL="628650" lvl="1" indent="-171450" defTabSz="685800">
              <a:spcBef>
                <a:spcPts val="750"/>
              </a:spcBef>
              <a:defRPr/>
            </a:pPr>
            <a:r>
              <a:rPr lang="de-CH" sz="2000" dirty="0">
                <a:latin typeface="Fira Sans" panose="020B0503050000020004" pitchFamily="34" charset="0"/>
              </a:rPr>
              <a:t>46.2% mit </a:t>
            </a:r>
            <a:r>
              <a:rPr lang="de-CH" sz="2000" b="1" dirty="0">
                <a:latin typeface="Fira Sans" panose="020B0503050000020004" pitchFamily="34" charset="0"/>
              </a:rPr>
              <a:t>Risiko für Mangelernährung</a:t>
            </a:r>
            <a:endParaRPr lang="de-CH" sz="2000" dirty="0">
              <a:latin typeface="Fira Sans" panose="020B0503050000020004" pitchFamily="34" charset="0"/>
            </a:endParaRPr>
          </a:p>
          <a:p>
            <a:pPr lvl="0">
              <a:lnSpc>
                <a:spcPct val="100000"/>
              </a:lnSpc>
              <a:defRPr/>
            </a:pPr>
            <a:endParaRPr lang="de-CH" sz="2000" dirty="0">
              <a:latin typeface="Fira Sans" panose="020B0503050000020004" pitchFamily="34" charset="0"/>
            </a:endParaRPr>
          </a:p>
          <a:p>
            <a:pPr marL="0" lvl="0" indent="0">
              <a:lnSpc>
                <a:spcPct val="100000"/>
              </a:lnSpc>
              <a:buNone/>
              <a:defRPr/>
            </a:pPr>
            <a:endParaRPr lang="de-CH" sz="2000" dirty="0">
              <a:latin typeface="Fira Sans" panose="020B0503050000020004" pitchFamily="34" charset="0"/>
            </a:endParaRPr>
          </a:p>
          <a:p>
            <a:pPr marL="0" lvl="0" indent="0">
              <a:lnSpc>
                <a:spcPct val="100000"/>
              </a:lnSpc>
              <a:buNone/>
              <a:defRPr/>
            </a:pPr>
            <a:r>
              <a:rPr lang="de-CH" sz="2000" dirty="0">
                <a:latin typeface="Fira Sans" panose="020B0503050000020004" pitchFamily="34" charset="0"/>
              </a:rPr>
              <a:t>Die </a:t>
            </a:r>
            <a:r>
              <a:rPr lang="de-CH" sz="2000" b="1" dirty="0">
                <a:latin typeface="Fira Sans" panose="020B0503050000020004" pitchFamily="34" charset="0"/>
              </a:rPr>
              <a:t>Folgen</a:t>
            </a:r>
            <a:r>
              <a:rPr lang="de-CH" sz="2000" dirty="0">
                <a:latin typeface="Fira Sans" panose="020B0503050000020004" pitchFamily="34" charset="0"/>
              </a:rPr>
              <a:t> sind:</a:t>
            </a:r>
          </a:p>
          <a:p>
            <a:pPr marL="628650" lvl="1" indent="-171450" defTabSz="685800">
              <a:spcBef>
                <a:spcPts val="750"/>
              </a:spcBef>
              <a:defRPr/>
            </a:pPr>
            <a:r>
              <a:rPr lang="de-CH" sz="2000" dirty="0">
                <a:latin typeface="Fira Sans" panose="020B0503050000020004" pitchFamily="34" charset="0"/>
              </a:rPr>
              <a:t>Jährliche </a:t>
            </a:r>
            <a:r>
              <a:rPr lang="de-CH" sz="2000" b="1" dirty="0">
                <a:latin typeface="Fira Sans" panose="020B0503050000020004" pitchFamily="34" charset="0"/>
              </a:rPr>
              <a:t>Folgekosten</a:t>
            </a:r>
            <a:r>
              <a:rPr lang="de-CH" sz="2000" dirty="0">
                <a:latin typeface="Fira Sans" panose="020B0503050000020004" pitchFamily="34" charset="0"/>
              </a:rPr>
              <a:t> von </a:t>
            </a:r>
            <a:r>
              <a:rPr lang="de-CH" sz="2000" b="1" dirty="0">
                <a:latin typeface="Fira Sans" panose="020B0503050000020004" pitchFamily="34" charset="0"/>
              </a:rPr>
              <a:t>536 Mio. CHF</a:t>
            </a:r>
            <a:endParaRPr lang="de-CH" sz="2000" dirty="0">
              <a:latin typeface="Fira Sans" panose="020B0503050000020004" pitchFamily="34" charset="0"/>
            </a:endParaRPr>
          </a:p>
          <a:p>
            <a:pPr marL="1085850" lvl="2" indent="-171450" defTabSz="685800">
              <a:spcBef>
                <a:spcPts val="750"/>
              </a:spcBef>
              <a:defRPr/>
            </a:pPr>
            <a:r>
              <a:rPr lang="de-CH" sz="1600" dirty="0">
                <a:latin typeface="Fira Sans" panose="020B0503050000020004" pitchFamily="34" charset="0"/>
              </a:rPr>
              <a:t>Zunahme der Morbidität und Mortalität</a:t>
            </a:r>
          </a:p>
          <a:p>
            <a:pPr marL="1085850" lvl="2" indent="-171450" defTabSz="685800">
              <a:spcBef>
                <a:spcPts val="750"/>
              </a:spcBef>
              <a:defRPr/>
            </a:pPr>
            <a:r>
              <a:rPr lang="de-CH" sz="1600" dirty="0">
                <a:latin typeface="Fira Sans" panose="020B0503050000020004" pitchFamily="34" charset="0"/>
              </a:rPr>
              <a:t>Verlängerung von Krankenhausaufenthalten </a:t>
            </a:r>
          </a:p>
          <a:p>
            <a:pPr marL="1085850" lvl="2" indent="-171450" defTabSz="685800">
              <a:spcBef>
                <a:spcPts val="750"/>
              </a:spcBef>
              <a:defRPr/>
            </a:pPr>
            <a:r>
              <a:rPr lang="de-CH" sz="1600" dirty="0">
                <a:latin typeface="Fira Sans" panose="020B0503050000020004" pitchFamily="34" charset="0"/>
              </a:rPr>
              <a:t>Reduktion der Therapietoleranz</a:t>
            </a:r>
          </a:p>
          <a:p>
            <a:pPr marL="628650" lvl="1" indent="-171450" defTabSz="685800">
              <a:spcBef>
                <a:spcPts val="750"/>
              </a:spcBef>
              <a:defRPr/>
            </a:pPr>
            <a:r>
              <a:rPr lang="de-CH" sz="2000" dirty="0">
                <a:latin typeface="Fira Sans" panose="020B0503050000020004" pitchFamily="34" charset="0"/>
              </a:rPr>
              <a:t>Einschränkung der Lebensqualität </a:t>
            </a:r>
          </a:p>
          <a:p>
            <a:pPr lvl="0">
              <a:lnSpc>
                <a:spcPct val="100000"/>
              </a:lnSpc>
              <a:defRPr/>
            </a:pPr>
            <a:endParaRPr lang="de-CH" sz="2000" dirty="0">
              <a:latin typeface="Fira Sans" panose="020B0503050000020004" pitchFamily="34" charset="0"/>
            </a:endParaRPr>
          </a:p>
          <a:p>
            <a:pPr lvl="0">
              <a:lnSpc>
                <a:spcPct val="100000"/>
              </a:lnSpc>
              <a:defRPr/>
            </a:pPr>
            <a:endParaRPr lang="de-CH" sz="2000" dirty="0">
              <a:latin typeface="Fira Sans" panose="020B0503050000020004" pitchFamily="34" charset="0"/>
            </a:endParaRPr>
          </a:p>
        </p:txBody>
      </p:sp>
      <p:sp>
        <p:nvSpPr>
          <p:cNvPr id="6" name="Pfeil nach rechts 8">
            <a:extLst>
              <a:ext uri="{FF2B5EF4-FFF2-40B4-BE49-F238E27FC236}">
                <a16:creationId xmlns:a16="http://schemas.microsoft.com/office/drawing/2014/main" id="{19477462-3368-43D5-9BE0-91D59B1B652A}"/>
              </a:ext>
            </a:extLst>
          </p:cNvPr>
          <p:cNvSpPr/>
          <p:nvPr/>
        </p:nvSpPr>
        <p:spPr>
          <a:xfrm rot="5400000">
            <a:off x="1360724" y="2830472"/>
            <a:ext cx="623246" cy="504393"/>
          </a:xfrm>
          <a:prstGeom prst="rightArrow">
            <a:avLst/>
          </a:prstGeom>
          <a:solidFill>
            <a:srgbClr val="4CADA9"/>
          </a:solidFill>
          <a:ln>
            <a:solidFill>
              <a:srgbClr val="4CADA9"/>
            </a:solidFill>
          </a:ln>
        </p:spPr>
        <p:txBody>
          <a:bodyPr wrap="square" rtlCol="0">
            <a:spAutoFit/>
          </a:bodyPr>
          <a:lstStyle/>
          <a:p>
            <a:endParaRPr lang="de-DE" sz="1050">
              <a:solidFill>
                <a:schemeClr val="bg1"/>
              </a:solidFill>
              <a:latin typeface="Fira Sans" panose="020B0503050000020004" pitchFamily="34" charset="0"/>
            </a:endParaRPr>
          </a:p>
        </p:txBody>
      </p:sp>
      <p:sp>
        <p:nvSpPr>
          <p:cNvPr id="7" name="Sprechblase: rechteckig mit abgerundeten Ecken 6">
            <a:extLst>
              <a:ext uri="{FF2B5EF4-FFF2-40B4-BE49-F238E27FC236}">
                <a16:creationId xmlns:a16="http://schemas.microsoft.com/office/drawing/2014/main" id="{C9AEA3E8-A25D-48ED-9952-6E515B039BA8}"/>
              </a:ext>
            </a:extLst>
          </p:cNvPr>
          <p:cNvSpPr/>
          <p:nvPr/>
        </p:nvSpPr>
        <p:spPr>
          <a:xfrm>
            <a:off x="6120177" y="2481627"/>
            <a:ext cx="2825309" cy="1808644"/>
          </a:xfrm>
          <a:prstGeom prst="wedgeRoundRectCallout">
            <a:avLst>
              <a:gd name="adj1" fmla="val -162657"/>
              <a:gd name="adj2" fmla="val -18346"/>
              <a:gd name="adj3" fmla="val 16667"/>
            </a:avLst>
          </a:prstGeom>
          <a:solidFill>
            <a:srgbClr val="4CADA9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1C25965-0635-4E3E-80E7-7E363DCF78A0}"/>
              </a:ext>
            </a:extLst>
          </p:cNvPr>
          <p:cNvSpPr txBox="1"/>
          <p:nvPr/>
        </p:nvSpPr>
        <p:spPr>
          <a:xfrm>
            <a:off x="6120176" y="2517129"/>
            <a:ext cx="2825309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CH" dirty="0">
                <a:latin typeface="Fira Sans" panose="020B0503050000020004" pitchFamily="34" charset="0"/>
              </a:rPr>
              <a:t>Studien sagen, dass die Ernährung im Alter </a:t>
            </a:r>
            <a:r>
              <a:rPr lang="de-CH" b="1" dirty="0">
                <a:latin typeface="Fira Sans" panose="020B0503050000020004" pitchFamily="34" charset="0"/>
              </a:rPr>
              <a:t>mehr Proteine, Vitamine und Ballaststoffe, aber weniger Kohlenhydrate </a:t>
            </a:r>
            <a:r>
              <a:rPr lang="de-CH" dirty="0">
                <a:latin typeface="Fira Sans" panose="020B0503050000020004" pitchFamily="34" charset="0"/>
              </a:rPr>
              <a:t>enthalten sollen.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3078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055063-101F-4166-8052-A2EC428AE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52" y="246948"/>
            <a:ext cx="7913294" cy="994172"/>
          </a:xfrm>
        </p:spPr>
        <p:txBody>
          <a:bodyPr>
            <a:normAutofit/>
          </a:bodyPr>
          <a:lstStyle/>
          <a:p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Unser Konzept: So geht`s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2FB19E-4F5E-4653-A983-6DA2329CE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452" y="1207524"/>
            <a:ext cx="7828140" cy="4891524"/>
          </a:xfrm>
        </p:spPr>
        <p:txBody>
          <a:bodyPr>
            <a:noAutofit/>
          </a:bodyPr>
          <a:lstStyle/>
          <a:p>
            <a:pPr marL="257175" indent="-257175">
              <a:buFont typeface="+mj-lt"/>
              <a:buAutoNum type="arabicPeriod"/>
            </a:pPr>
            <a:r>
              <a:rPr lang="de-CH" sz="1800" dirty="0">
                <a:latin typeface="Fira Sans" panose="020B0503050000020004" pitchFamily="34" charset="0"/>
              </a:rPr>
              <a:t>Die Bestellung erfolgt am Telefon oder im Online-Shop. Das Essen wird einzeln in Komponenten bestellt. </a:t>
            </a:r>
          </a:p>
          <a:p>
            <a:pPr marL="257175" indent="-257175">
              <a:buFont typeface="+mj-lt"/>
              <a:buAutoNum type="arabicPeriod"/>
            </a:pPr>
            <a:r>
              <a:rPr lang="de-CH" sz="1800" dirty="0">
                <a:latin typeface="Fira Sans" panose="020B0503050000020004" pitchFamily="34" charset="0"/>
              </a:rPr>
              <a:t>Das Essen wird </a:t>
            </a:r>
            <a:r>
              <a:rPr lang="de-CH" sz="1800" b="1" dirty="0">
                <a:latin typeface="Fira Sans" panose="020B0503050000020004" pitchFamily="34" charset="0"/>
              </a:rPr>
              <a:t>bei regionalen Anbietern schonend hergestellt.</a:t>
            </a:r>
            <a:br>
              <a:rPr lang="de-CH" sz="1800" dirty="0">
                <a:latin typeface="Fira Sans" panose="020B0503050000020004" pitchFamily="34" charset="0"/>
              </a:rPr>
            </a:br>
            <a:r>
              <a:rPr lang="de-CH" sz="1800" dirty="0">
                <a:latin typeface="Fira Sans" panose="020B0503050000020004" pitchFamily="34" charset="0"/>
              </a:rPr>
              <a:t>Die Komponenten sind portionenweise in Weck-Rundrandgläser abgefüllt, sterilisiert oder / und vakuumiert.</a:t>
            </a:r>
          </a:p>
          <a:p>
            <a:pPr marL="257175" indent="-257175">
              <a:buFont typeface="+mj-lt"/>
              <a:buAutoNum type="arabicPeriod"/>
            </a:pPr>
            <a:r>
              <a:rPr lang="de-CH" sz="1800" dirty="0">
                <a:latin typeface="Fira Sans" panose="020B0503050000020004" pitchFamily="34" charset="0"/>
              </a:rPr>
              <a:t>Die </a:t>
            </a:r>
            <a:r>
              <a:rPr lang="de-CH" sz="1800" b="1" dirty="0">
                <a:latin typeface="Fira Sans" panose="020B0503050000020004" pitchFamily="34" charset="0"/>
              </a:rPr>
              <a:t>Verpackung </a:t>
            </a:r>
            <a:r>
              <a:rPr lang="de-CH" sz="1800" dirty="0">
                <a:latin typeface="Fira Sans" panose="020B0503050000020004" pitchFamily="34" charset="0"/>
              </a:rPr>
              <a:t>besteht aus drei Elementen und ist komplett </a:t>
            </a:r>
            <a:r>
              <a:rPr lang="de-CH" sz="1800" b="1" dirty="0">
                <a:latin typeface="Fira Sans" panose="020B0503050000020004" pitchFamily="34" charset="0"/>
              </a:rPr>
              <a:t>wiederverwendbar</a:t>
            </a:r>
            <a:r>
              <a:rPr lang="de-CH" sz="1800" dirty="0">
                <a:latin typeface="Fira Sans" panose="020B0503050000020004" pitchFamily="34" charset="0"/>
              </a:rPr>
              <a:t>:</a:t>
            </a:r>
          </a:p>
          <a:p>
            <a:pPr marL="600075" lvl="1" indent="-257175"/>
            <a:r>
              <a:rPr lang="de-CH" sz="1800" dirty="0">
                <a:latin typeface="Fira Sans" panose="020B0503050000020004" pitchFamily="34" charset="0"/>
              </a:rPr>
              <a:t>Weck-Rundrandgläser </a:t>
            </a:r>
            <a:br>
              <a:rPr lang="de-CH" sz="1800" dirty="0">
                <a:latin typeface="Fira Sans" panose="020B0503050000020004" pitchFamily="34" charset="0"/>
              </a:rPr>
            </a:br>
            <a:r>
              <a:rPr lang="de-CH" sz="1800" dirty="0">
                <a:latin typeface="Fira Sans" panose="020B0503050000020004" pitchFamily="34" charset="0"/>
              </a:rPr>
              <a:t>mit Ø 10 cm und Standardhöhen von 6.2/7.6/11.4 cm </a:t>
            </a:r>
          </a:p>
          <a:p>
            <a:pPr marL="600075" lvl="1" indent="-257175"/>
            <a:r>
              <a:rPr lang="de-CH" sz="1800" dirty="0">
                <a:latin typeface="Fira Sans" panose="020B0503050000020004" pitchFamily="34" charset="0"/>
              </a:rPr>
              <a:t>Neuartige Halterung für die Weck-Gläser aus Chromstahl: </a:t>
            </a:r>
          </a:p>
          <a:p>
            <a:pPr marL="1057275" lvl="2" indent="-257175"/>
            <a:r>
              <a:rPr lang="de-CH" sz="1400" dirty="0">
                <a:latin typeface="Fira Sans" panose="020B0503050000020004" pitchFamily="34" charset="0"/>
              </a:rPr>
              <a:t>Zur Fixierung der Gläser während des Transports</a:t>
            </a:r>
          </a:p>
          <a:p>
            <a:pPr marL="1057275" lvl="2" indent="-257175"/>
            <a:r>
              <a:rPr lang="de-CH" sz="1400" dirty="0">
                <a:latin typeface="Fira Sans" panose="020B0503050000020004" pitchFamily="34" charset="0"/>
              </a:rPr>
              <a:t>Zum Aufwärmen unter Dampf</a:t>
            </a:r>
          </a:p>
          <a:p>
            <a:pPr marL="1057275" lvl="2" indent="-257175"/>
            <a:r>
              <a:rPr lang="de-CH" sz="1400" dirty="0">
                <a:latin typeface="Fira Sans" panose="020B0503050000020004" pitchFamily="34" charset="0"/>
              </a:rPr>
              <a:t>Als Tablett auf dem Tisch</a:t>
            </a:r>
          </a:p>
          <a:p>
            <a:pPr marL="600075" lvl="1" indent="-257175"/>
            <a:r>
              <a:rPr lang="de-CH" sz="1800" dirty="0">
                <a:latin typeface="Fira Sans" panose="020B0503050000020004" pitchFamily="34" charset="0"/>
              </a:rPr>
              <a:t>Neuartige Isoliertasche für den Transport der Halterung und Gläser</a:t>
            </a:r>
          </a:p>
          <a:p>
            <a:pPr marL="257175" indent="-257175">
              <a:buFont typeface="+mj-lt"/>
              <a:buAutoNum type="arabicPeriod"/>
            </a:pPr>
            <a:r>
              <a:rPr lang="de-CH" sz="1800" dirty="0">
                <a:latin typeface="Fira Sans" panose="020B0503050000020004" pitchFamily="34" charset="0"/>
              </a:rPr>
              <a:t>Die Lieferung erfolgt gekühlt durch Kurierdienste. </a:t>
            </a:r>
          </a:p>
          <a:p>
            <a:pPr marL="257175" indent="-257175">
              <a:buFont typeface="+mj-lt"/>
              <a:buAutoNum type="arabicPeriod"/>
            </a:pPr>
            <a:r>
              <a:rPr lang="de-CH" sz="1800" dirty="0">
                <a:latin typeface="Fira Sans" panose="020B0503050000020004" pitchFamily="34" charset="0"/>
              </a:rPr>
              <a:t>Chez Mà nimmt bei der nächsten Lieferung die gebrauchte Verpackung wieder mit.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0589E98-0F90-455D-AEA5-8759B7E0B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76" y="0"/>
            <a:ext cx="1450731" cy="68580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23E9865-2B3D-474B-8D4C-BAC2A0387675}"/>
              </a:ext>
            </a:extLst>
          </p:cNvPr>
          <p:cNvSpPr txBox="1"/>
          <p:nvPr/>
        </p:nvSpPr>
        <p:spPr>
          <a:xfrm>
            <a:off x="7367452" y="294230"/>
            <a:ext cx="1537117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200" b="1" dirty="0">
                <a:latin typeface="Montez" panose="02000503000000020004" pitchFamily="2" charset="0"/>
              </a:rPr>
              <a:t>Chez </a:t>
            </a:r>
            <a:r>
              <a:rPr lang="de-CH" sz="3200" b="1" dirty="0" err="1">
                <a:latin typeface="Montez" panose="02000503000000020004" pitchFamily="2" charset="0"/>
              </a:rPr>
              <a:t>Mà</a:t>
            </a:r>
            <a:endParaRPr lang="de-CH" sz="3200" b="1" dirty="0">
              <a:latin typeface="Montez" panose="02000503000000020004" pitchFamily="2" charset="0"/>
            </a:endParaRP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14E5AFC-ABBF-4871-8216-5C84CDE10207}"/>
              </a:ext>
            </a:extLst>
          </p:cNvPr>
          <p:cNvCxnSpPr>
            <a:cxnSpLocks/>
          </p:cNvCxnSpPr>
          <p:nvPr/>
        </p:nvCxnSpPr>
        <p:spPr>
          <a:xfrm>
            <a:off x="9176932" y="0"/>
            <a:ext cx="45912" cy="71435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067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rafik 37">
            <a:extLst>
              <a:ext uri="{FF2B5EF4-FFF2-40B4-BE49-F238E27FC236}">
                <a16:creationId xmlns:a16="http://schemas.microsoft.com/office/drawing/2014/main" id="{CB2B4003-00E5-4337-99EC-15D7383DF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37981" y="0"/>
            <a:ext cx="10281981" cy="6858000"/>
          </a:xfrm>
          <a:prstGeom prst="rect">
            <a:avLst/>
          </a:prstGeom>
        </p:spPr>
      </p:pic>
      <p:sp>
        <p:nvSpPr>
          <p:cNvPr id="55" name="Ellipse 54">
            <a:extLst>
              <a:ext uri="{FF2B5EF4-FFF2-40B4-BE49-F238E27FC236}">
                <a16:creationId xmlns:a16="http://schemas.microsoft.com/office/drawing/2014/main" id="{A44A5B56-7549-49D8-934D-0B9A05ABB321}"/>
              </a:ext>
            </a:extLst>
          </p:cNvPr>
          <p:cNvSpPr/>
          <p:nvPr/>
        </p:nvSpPr>
        <p:spPr>
          <a:xfrm>
            <a:off x="1379230" y="1839933"/>
            <a:ext cx="5769543" cy="3825474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64999">
                <a:srgbClr val="F0EBD5"/>
              </a:gs>
              <a:gs pos="100000">
                <a:srgbClr val="D1C39F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108C7F6-34A2-46D8-BF99-EE92ED08E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158" y="234174"/>
            <a:ext cx="7913294" cy="994172"/>
          </a:xfrm>
        </p:spPr>
        <p:txBody>
          <a:bodyPr>
            <a:normAutofit/>
          </a:bodyPr>
          <a:lstStyle/>
          <a:p>
            <a:r>
              <a:rPr lang="de-CH" sz="3200" b="1" dirty="0">
                <a:solidFill>
                  <a:schemeClr val="bg1"/>
                </a:solidFill>
                <a:latin typeface="Fira Sans" panose="020B0503050000020004" pitchFamily="34" charset="0"/>
              </a:rPr>
              <a:t>Sommerangebot </a:t>
            </a:r>
            <a:br>
              <a:rPr lang="de-CH" sz="3200" b="1" dirty="0">
                <a:solidFill>
                  <a:schemeClr val="bg1"/>
                </a:solidFill>
                <a:latin typeface="Fira Sans" panose="020B0503050000020004" pitchFamily="34" charset="0"/>
              </a:rPr>
            </a:br>
            <a:r>
              <a:rPr lang="de-CH" sz="3200" b="1" dirty="0">
                <a:solidFill>
                  <a:schemeClr val="bg1"/>
                </a:solidFill>
                <a:latin typeface="Fira Sans" panose="020B0503050000020004" pitchFamily="34" charset="0"/>
              </a:rPr>
              <a:t>- individuell kombinierbar</a:t>
            </a:r>
          </a:p>
        </p:txBody>
      </p:sp>
      <p:sp>
        <p:nvSpPr>
          <p:cNvPr id="22" name="AutoShape 8">
            <a:extLst>
              <a:ext uri="{FF2B5EF4-FFF2-40B4-BE49-F238E27FC236}">
                <a16:creationId xmlns:a16="http://schemas.microsoft.com/office/drawing/2014/main" id="{370A821E-352C-4937-A683-23685B4CAB03}"/>
              </a:ext>
            </a:extLst>
          </p:cNvPr>
          <p:cNvSpPr>
            <a:spLocks noChangeAspect="1" noEditPoints="1" noChangeArrowheads="1" noChangeShapeType="1" noTextEdit="1"/>
          </p:cNvSpPr>
          <p:nvPr/>
        </p:nvSpPr>
        <p:spPr bwMode="auto">
          <a:xfrm rot="16200000">
            <a:off x="470279" y="2542355"/>
            <a:ext cx="1025064" cy="1691978"/>
          </a:xfrm>
          <a:custGeom>
            <a:avLst/>
            <a:gdLst>
              <a:gd name="T0" fmla="+- 0 3993 3182"/>
              <a:gd name="T1" fmla="*/ T0 w 1671"/>
              <a:gd name="T2" fmla="+- 0 10991 9772"/>
              <a:gd name="T3" fmla="*/ 10991 h 2523"/>
              <a:gd name="T4" fmla="+- 0 3799 3182"/>
              <a:gd name="T5" fmla="*/ T4 w 1671"/>
              <a:gd name="T6" fmla="+- 0 11144 9772"/>
              <a:gd name="T7" fmla="*/ 11144 h 2523"/>
              <a:gd name="T8" fmla="+- 0 3709 3182"/>
              <a:gd name="T9" fmla="*/ T8 w 1671"/>
              <a:gd name="T10" fmla="+- 0 11409 9772"/>
              <a:gd name="T11" fmla="*/ 11409 h 2523"/>
              <a:gd name="T12" fmla="+- 0 3749 3182"/>
              <a:gd name="T13" fmla="*/ T12 w 1671"/>
              <a:gd name="T14" fmla="+- 0 11797 9772"/>
              <a:gd name="T15" fmla="*/ 11797 h 2523"/>
              <a:gd name="T16" fmla="+- 0 3939 3182"/>
              <a:gd name="T17" fmla="*/ T16 w 1671"/>
              <a:gd name="T18" fmla="+- 0 11909 9772"/>
              <a:gd name="T19" fmla="*/ 11909 h 2523"/>
              <a:gd name="T20" fmla="+- 0 4159 3182"/>
              <a:gd name="T21" fmla="*/ T20 w 1671"/>
              <a:gd name="T22" fmla="+- 0 11750 9772"/>
              <a:gd name="T23" fmla="*/ 11750 h 2523"/>
              <a:gd name="T24" fmla="+- 0 4852 3182"/>
              <a:gd name="T25" fmla="*/ T24 w 1671"/>
              <a:gd name="T26" fmla="+- 0 9881 9772"/>
              <a:gd name="T27" fmla="*/ 9881 h 2523"/>
              <a:gd name="T28" fmla="+- 0 4831 3182"/>
              <a:gd name="T29" fmla="*/ T28 w 1671"/>
              <a:gd name="T30" fmla="+- 0 9838 9772"/>
              <a:gd name="T31" fmla="*/ 9838 h 2523"/>
              <a:gd name="T32" fmla="+- 0 4781 3182"/>
              <a:gd name="T33" fmla="*/ T32 w 1671"/>
              <a:gd name="T34" fmla="+- 0 9818 9772"/>
              <a:gd name="T35" fmla="*/ 9818 h 2523"/>
              <a:gd name="T36" fmla="+- 0 4517 3182"/>
              <a:gd name="T37" fmla="*/ T36 w 1671"/>
              <a:gd name="T38" fmla="+- 0 12059 9772"/>
              <a:gd name="T39" fmla="*/ 12059 h 2523"/>
              <a:gd name="T40" fmla="+- 0 4288 3182"/>
              <a:gd name="T41" fmla="*/ T40 w 1671"/>
              <a:gd name="T42" fmla="+- 0 12071 9772"/>
              <a:gd name="T43" fmla="*/ 12071 h 2523"/>
              <a:gd name="T44" fmla="+- 0 4218 3182"/>
              <a:gd name="T45" fmla="*/ T44 w 1671"/>
              <a:gd name="T46" fmla="+- 0 11914 9772"/>
              <a:gd name="T47" fmla="*/ 11914 h 2523"/>
              <a:gd name="T48" fmla="+- 0 3959 3182"/>
              <a:gd name="T49" fmla="*/ T48 w 1671"/>
              <a:gd name="T50" fmla="+- 0 12066 9772"/>
              <a:gd name="T51" fmla="*/ 12066 h 2523"/>
              <a:gd name="T52" fmla="+- 0 3713 3182"/>
              <a:gd name="T53" fmla="*/ T52 w 1671"/>
              <a:gd name="T54" fmla="+- 0 12043 9772"/>
              <a:gd name="T55" fmla="*/ 12043 h 2523"/>
              <a:gd name="T56" fmla="+- 0 3550 3182"/>
              <a:gd name="T57" fmla="*/ T56 w 1671"/>
              <a:gd name="T58" fmla="+- 0 11901 9772"/>
              <a:gd name="T59" fmla="*/ 11901 h 2523"/>
              <a:gd name="T60" fmla="+- 0 3476 3182"/>
              <a:gd name="T61" fmla="*/ T60 w 1671"/>
              <a:gd name="T62" fmla="+- 0 11569 9772"/>
              <a:gd name="T63" fmla="*/ 11569 h 2523"/>
              <a:gd name="T64" fmla="+- 0 3519 3182"/>
              <a:gd name="T65" fmla="*/ T64 w 1671"/>
              <a:gd name="T66" fmla="+- 0 11212 9772"/>
              <a:gd name="T67" fmla="*/ 11212 h 2523"/>
              <a:gd name="T68" fmla="+- 0 3671 3182"/>
              <a:gd name="T69" fmla="*/ T68 w 1671"/>
              <a:gd name="T70" fmla="+- 0 11008 9772"/>
              <a:gd name="T71" fmla="*/ 11008 h 2523"/>
              <a:gd name="T72" fmla="+- 0 3920 3182"/>
              <a:gd name="T73" fmla="*/ T72 w 1671"/>
              <a:gd name="T74" fmla="+- 0 10867 9772"/>
              <a:gd name="T75" fmla="*/ 10867 h 2523"/>
              <a:gd name="T76" fmla="+- 0 4208 3182"/>
              <a:gd name="T77" fmla="*/ T76 w 1671"/>
              <a:gd name="T78" fmla="+- 0 10697 9772"/>
              <a:gd name="T79" fmla="*/ 10697 h 2523"/>
              <a:gd name="T80" fmla="+- 0 4228 3182"/>
              <a:gd name="T81" fmla="*/ T80 w 1671"/>
              <a:gd name="T82" fmla="+- 0 10458 9772"/>
              <a:gd name="T83" fmla="*/ 10458 h 2523"/>
              <a:gd name="T84" fmla="+- 0 4118 3182"/>
              <a:gd name="T85" fmla="*/ T84 w 1671"/>
              <a:gd name="T86" fmla="+- 0 10193 9772"/>
              <a:gd name="T87" fmla="*/ 10193 h 2523"/>
              <a:gd name="T88" fmla="+- 0 3897 3182"/>
              <a:gd name="T89" fmla="*/ T88 w 1671"/>
              <a:gd name="T90" fmla="+- 0 10185 9772"/>
              <a:gd name="T91" fmla="*/ 10185 h 2523"/>
              <a:gd name="T92" fmla="+- 0 3767 3182"/>
              <a:gd name="T93" fmla="*/ T92 w 1671"/>
              <a:gd name="T94" fmla="+- 0 10414 9772"/>
              <a:gd name="T95" fmla="*/ 10414 h 2523"/>
              <a:gd name="T96" fmla="+- 0 3789 3182"/>
              <a:gd name="T97" fmla="*/ T96 w 1671"/>
              <a:gd name="T98" fmla="+- 0 10623 9772"/>
              <a:gd name="T99" fmla="*/ 10623 h 2523"/>
              <a:gd name="T100" fmla="+- 0 3562 3182"/>
              <a:gd name="T101" fmla="*/ T100 w 1671"/>
              <a:gd name="T102" fmla="+- 0 10483 9772"/>
              <a:gd name="T103" fmla="*/ 10483 h 2523"/>
              <a:gd name="T104" fmla="+- 0 3612 3182"/>
              <a:gd name="T105" fmla="*/ T104 w 1671"/>
              <a:gd name="T106" fmla="+- 0 10200 9772"/>
              <a:gd name="T107" fmla="*/ 10200 h 2523"/>
              <a:gd name="T108" fmla="+- 0 3804 3182"/>
              <a:gd name="T109" fmla="*/ T108 w 1671"/>
              <a:gd name="T110" fmla="+- 0 10044 9772"/>
              <a:gd name="T111" fmla="*/ 10044 h 2523"/>
              <a:gd name="T112" fmla="+- 0 4133 3182"/>
              <a:gd name="T113" fmla="*/ T112 w 1671"/>
              <a:gd name="T114" fmla="+- 0 10026 9772"/>
              <a:gd name="T115" fmla="*/ 10026 h 2523"/>
              <a:gd name="T116" fmla="+- 0 4379 3182"/>
              <a:gd name="T117" fmla="*/ T116 w 1671"/>
              <a:gd name="T118" fmla="+- 0 10156 9772"/>
              <a:gd name="T119" fmla="*/ 10156 h 2523"/>
              <a:gd name="T120" fmla="+- 0 4443 3182"/>
              <a:gd name="T121" fmla="*/ T120 w 1671"/>
              <a:gd name="T122" fmla="+- 0 10407 9772"/>
              <a:gd name="T123" fmla="*/ 10407 h 2523"/>
              <a:gd name="T124" fmla="+- 0 4436 3182"/>
              <a:gd name="T125" fmla="*/ T124 w 1671"/>
              <a:gd name="T126" fmla="+- 0 11920 9772"/>
              <a:gd name="T127" fmla="*/ 11920 h 2523"/>
              <a:gd name="T128" fmla="+- 0 4545 3182"/>
              <a:gd name="T129" fmla="*/ T128 w 1671"/>
              <a:gd name="T130" fmla="+- 0 11917 9772"/>
              <a:gd name="T131" fmla="*/ 11917 h 2523"/>
              <a:gd name="T132" fmla="+- 0 4306 3182"/>
              <a:gd name="T133" fmla="*/ T132 w 1671"/>
              <a:gd name="T134" fmla="+- 0 9788 9772"/>
              <a:gd name="T135" fmla="*/ 9788 h 2523"/>
              <a:gd name="T136" fmla="+- 0 3329 3182"/>
              <a:gd name="T137" fmla="*/ T136 w 1671"/>
              <a:gd name="T138" fmla="+- 0 9772 9772"/>
              <a:gd name="T139" fmla="*/ 9772 h 2523"/>
              <a:gd name="T140" fmla="+- 0 3282 3182"/>
              <a:gd name="T141" fmla="*/ T140 w 1671"/>
              <a:gd name="T142" fmla="+- 0 9779 9772"/>
              <a:gd name="T143" fmla="*/ 9779 h 2523"/>
              <a:gd name="T144" fmla="+- 0 3233 3182"/>
              <a:gd name="T145" fmla="*/ T144 w 1671"/>
              <a:gd name="T146" fmla="+- 0 9800 9772"/>
              <a:gd name="T147" fmla="*/ 9800 h 2523"/>
              <a:gd name="T148" fmla="+- 0 3203 3182"/>
              <a:gd name="T149" fmla="*/ T148 w 1671"/>
              <a:gd name="T150" fmla="+- 0 9829 9772"/>
              <a:gd name="T151" fmla="*/ 9829 h 2523"/>
              <a:gd name="T152" fmla="+- 0 3187 3182"/>
              <a:gd name="T153" fmla="*/ T152 w 1671"/>
              <a:gd name="T154" fmla="+- 0 9880 9772"/>
              <a:gd name="T155" fmla="*/ 9880 h 2523"/>
              <a:gd name="T156" fmla="+- 0 3183 3182"/>
              <a:gd name="T157" fmla="*/ T156 w 1671"/>
              <a:gd name="T158" fmla="+- 0 10209 9772"/>
              <a:gd name="T159" fmla="*/ 10209 h 2523"/>
              <a:gd name="T160" fmla="+- 0 3182 3182"/>
              <a:gd name="T161" fmla="*/ T160 w 1671"/>
              <a:gd name="T162" fmla="+- 0 10465 9772"/>
              <a:gd name="T163" fmla="*/ 10465 h 2523"/>
              <a:gd name="T164" fmla="+- 0 3183 3182"/>
              <a:gd name="T165" fmla="*/ T164 w 1671"/>
              <a:gd name="T166" fmla="+- 0 10984 9772"/>
              <a:gd name="T167" fmla="*/ 10984 h 2523"/>
              <a:gd name="T168" fmla="+- 0 3185 3182"/>
              <a:gd name="T169" fmla="*/ T168 w 1671"/>
              <a:gd name="T170" fmla="+- 0 11301 9772"/>
              <a:gd name="T171" fmla="*/ 11301 h 2523"/>
              <a:gd name="T172" fmla="+- 0 3189 3182"/>
              <a:gd name="T173" fmla="*/ T172 w 1671"/>
              <a:gd name="T174" fmla="+- 0 11617 9772"/>
              <a:gd name="T175" fmla="*/ 11617 h 2523"/>
              <a:gd name="T176" fmla="+- 0 3197 3182"/>
              <a:gd name="T177" fmla="*/ T176 w 1671"/>
              <a:gd name="T178" fmla="+- 0 12222 9772"/>
              <a:gd name="T179" fmla="*/ 12222 h 2523"/>
              <a:gd name="T180" fmla="+- 0 3207 3182"/>
              <a:gd name="T181" fmla="*/ T180 w 1671"/>
              <a:gd name="T182" fmla="+- 0 12266 9772"/>
              <a:gd name="T183" fmla="*/ 12266 h 2523"/>
              <a:gd name="T184" fmla="+- 0 3251 3182"/>
              <a:gd name="T185" fmla="*/ T184 w 1671"/>
              <a:gd name="T186" fmla="+- 0 12286 9772"/>
              <a:gd name="T187" fmla="*/ 12286 h 2523"/>
              <a:gd name="T188" fmla="+- 0 4715 3182"/>
              <a:gd name="T189" fmla="*/ T188 w 1671"/>
              <a:gd name="T190" fmla="+- 0 12287 9772"/>
              <a:gd name="T191" fmla="*/ 12287 h 2523"/>
              <a:gd name="T192" fmla="+- 0 4759 3182"/>
              <a:gd name="T193" fmla="*/ T192 w 1671"/>
              <a:gd name="T194" fmla="+- 0 12273 9772"/>
              <a:gd name="T195" fmla="*/ 12273 h 2523"/>
              <a:gd name="T196" fmla="+- 0 4774 3182"/>
              <a:gd name="T197" fmla="*/ T196 w 1671"/>
              <a:gd name="T198" fmla="+- 0 12168 9772"/>
              <a:gd name="T199" fmla="*/ 12168 h 2523"/>
              <a:gd name="T200" fmla="+- 0 4781 3182"/>
              <a:gd name="T201" fmla="*/ T200 w 1671"/>
              <a:gd name="T202" fmla="+- 0 11838 9772"/>
              <a:gd name="T203" fmla="*/ 11838 h 2523"/>
              <a:gd name="T204" fmla="+- 0 4789 3182"/>
              <a:gd name="T205" fmla="*/ T204 w 1671"/>
              <a:gd name="T206" fmla="+- 0 11536 9772"/>
              <a:gd name="T207" fmla="*/ 11536 h 2523"/>
              <a:gd name="T208" fmla="+- 0 4799 3182"/>
              <a:gd name="T209" fmla="*/ T208 w 1671"/>
              <a:gd name="T210" fmla="+- 0 11221 9772"/>
              <a:gd name="T211" fmla="*/ 11221 h 2523"/>
              <a:gd name="T212" fmla="+- 0 4810 3182"/>
              <a:gd name="T213" fmla="*/ T212 w 1671"/>
              <a:gd name="T214" fmla="+- 0 10900 9772"/>
              <a:gd name="T215" fmla="*/ 10900 h 2523"/>
              <a:gd name="T216" fmla="+- 0 4823 3182"/>
              <a:gd name="T217" fmla="*/ T216 w 1671"/>
              <a:gd name="T218" fmla="+- 0 10587 9772"/>
              <a:gd name="T219" fmla="*/ 10587 h 2523"/>
              <a:gd name="T220" fmla="+- 0 4847 3182"/>
              <a:gd name="T221" fmla="*/ T220 w 1671"/>
              <a:gd name="T222" fmla="+- 0 10018 9772"/>
              <a:gd name="T223" fmla="*/ 10018 h 252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  <a:cxn ang="0">
                <a:pos x="T173" y="T175"/>
              </a:cxn>
              <a:cxn ang="0">
                <a:pos x="T177" y="T179"/>
              </a:cxn>
              <a:cxn ang="0">
                <a:pos x="T181" y="T183"/>
              </a:cxn>
              <a:cxn ang="0">
                <a:pos x="T185" y="T187"/>
              </a:cxn>
              <a:cxn ang="0">
                <a:pos x="T189" y="T191"/>
              </a:cxn>
              <a:cxn ang="0">
                <a:pos x="T193" y="T195"/>
              </a:cxn>
              <a:cxn ang="0">
                <a:pos x="T197" y="T199"/>
              </a:cxn>
              <a:cxn ang="0">
                <a:pos x="T201" y="T203"/>
              </a:cxn>
              <a:cxn ang="0">
                <a:pos x="T205" y="T207"/>
              </a:cxn>
              <a:cxn ang="0">
                <a:pos x="T209" y="T211"/>
              </a:cxn>
              <a:cxn ang="0">
                <a:pos x="T213" y="T215"/>
              </a:cxn>
              <a:cxn ang="0">
                <a:pos x="T217" y="T219"/>
              </a:cxn>
              <a:cxn ang="0">
                <a:pos x="T221" y="T223"/>
              </a:cxn>
            </a:cxnLst>
            <a:rect l="0" t="0" r="r" b="b"/>
            <a:pathLst>
              <a:path w="1671" h="2523">
                <a:moveTo>
                  <a:pt x="1024" y="1142"/>
                </a:moveTo>
                <a:lnTo>
                  <a:pt x="946" y="1166"/>
                </a:lnTo>
                <a:lnTo>
                  <a:pt x="875" y="1191"/>
                </a:lnTo>
                <a:lnTo>
                  <a:pt x="811" y="1219"/>
                </a:lnTo>
                <a:lnTo>
                  <a:pt x="753" y="1250"/>
                </a:lnTo>
                <a:lnTo>
                  <a:pt x="701" y="1285"/>
                </a:lnTo>
                <a:lnTo>
                  <a:pt x="656" y="1325"/>
                </a:lnTo>
                <a:lnTo>
                  <a:pt x="617" y="1372"/>
                </a:lnTo>
                <a:lnTo>
                  <a:pt x="585" y="1425"/>
                </a:lnTo>
                <a:lnTo>
                  <a:pt x="559" y="1486"/>
                </a:lnTo>
                <a:lnTo>
                  <a:pt x="539" y="1557"/>
                </a:lnTo>
                <a:lnTo>
                  <a:pt x="527" y="1637"/>
                </a:lnTo>
                <a:lnTo>
                  <a:pt x="520" y="1728"/>
                </a:lnTo>
                <a:lnTo>
                  <a:pt x="523" y="1853"/>
                </a:lnTo>
                <a:lnTo>
                  <a:pt x="539" y="1952"/>
                </a:lnTo>
                <a:lnTo>
                  <a:pt x="567" y="2025"/>
                </a:lnTo>
                <a:lnTo>
                  <a:pt x="605" y="2077"/>
                </a:lnTo>
                <a:lnTo>
                  <a:pt x="650" y="2111"/>
                </a:lnTo>
                <a:lnTo>
                  <a:pt x="702" y="2130"/>
                </a:lnTo>
                <a:lnTo>
                  <a:pt x="757" y="2137"/>
                </a:lnTo>
                <a:lnTo>
                  <a:pt x="830" y="2126"/>
                </a:lnTo>
                <a:lnTo>
                  <a:pt x="892" y="2091"/>
                </a:lnTo>
                <a:lnTo>
                  <a:pt x="941" y="2040"/>
                </a:lnTo>
                <a:lnTo>
                  <a:pt x="977" y="1978"/>
                </a:lnTo>
                <a:lnTo>
                  <a:pt x="999" y="1911"/>
                </a:lnTo>
                <a:lnTo>
                  <a:pt x="1024" y="1142"/>
                </a:lnTo>
                <a:moveTo>
                  <a:pt x="1670" y="119"/>
                </a:moveTo>
                <a:lnTo>
                  <a:pt x="1670" y="109"/>
                </a:lnTo>
                <a:lnTo>
                  <a:pt x="1668" y="99"/>
                </a:lnTo>
                <a:lnTo>
                  <a:pt x="1664" y="88"/>
                </a:lnTo>
                <a:lnTo>
                  <a:pt x="1658" y="78"/>
                </a:lnTo>
                <a:lnTo>
                  <a:pt x="1649" y="66"/>
                </a:lnTo>
                <a:lnTo>
                  <a:pt x="1637" y="58"/>
                </a:lnTo>
                <a:lnTo>
                  <a:pt x="1617" y="49"/>
                </a:lnTo>
                <a:lnTo>
                  <a:pt x="1608" y="47"/>
                </a:lnTo>
                <a:lnTo>
                  <a:pt x="1599" y="46"/>
                </a:lnTo>
                <a:lnTo>
                  <a:pt x="1381" y="30"/>
                </a:lnTo>
                <a:lnTo>
                  <a:pt x="1381" y="2135"/>
                </a:lnTo>
                <a:lnTo>
                  <a:pt x="1377" y="2270"/>
                </a:lnTo>
                <a:lnTo>
                  <a:pt x="1335" y="2287"/>
                </a:lnTo>
                <a:lnTo>
                  <a:pt x="1283" y="2302"/>
                </a:lnTo>
                <a:lnTo>
                  <a:pt x="1225" y="2312"/>
                </a:lnTo>
                <a:lnTo>
                  <a:pt x="1162" y="2314"/>
                </a:lnTo>
                <a:lnTo>
                  <a:pt x="1106" y="2299"/>
                </a:lnTo>
                <a:lnTo>
                  <a:pt x="1101" y="2298"/>
                </a:lnTo>
                <a:lnTo>
                  <a:pt x="1064" y="2258"/>
                </a:lnTo>
                <a:lnTo>
                  <a:pt x="1043" y="2204"/>
                </a:lnTo>
                <a:lnTo>
                  <a:pt x="1036" y="2142"/>
                </a:lnTo>
                <a:lnTo>
                  <a:pt x="985" y="2197"/>
                </a:lnTo>
                <a:lnTo>
                  <a:pt x="925" y="2242"/>
                </a:lnTo>
                <a:lnTo>
                  <a:pt x="856" y="2275"/>
                </a:lnTo>
                <a:lnTo>
                  <a:pt x="777" y="2294"/>
                </a:lnTo>
                <a:lnTo>
                  <a:pt x="689" y="2299"/>
                </a:lnTo>
                <a:lnTo>
                  <a:pt x="634" y="2295"/>
                </a:lnTo>
                <a:lnTo>
                  <a:pt x="581" y="2286"/>
                </a:lnTo>
                <a:lnTo>
                  <a:pt x="531" y="2271"/>
                </a:lnTo>
                <a:lnTo>
                  <a:pt x="484" y="2249"/>
                </a:lnTo>
                <a:lnTo>
                  <a:pt x="440" y="2219"/>
                </a:lnTo>
                <a:lnTo>
                  <a:pt x="401" y="2179"/>
                </a:lnTo>
                <a:lnTo>
                  <a:pt x="368" y="2129"/>
                </a:lnTo>
                <a:lnTo>
                  <a:pt x="339" y="2066"/>
                </a:lnTo>
                <a:lnTo>
                  <a:pt x="317" y="1991"/>
                </a:lnTo>
                <a:lnTo>
                  <a:pt x="302" y="1902"/>
                </a:lnTo>
                <a:lnTo>
                  <a:pt x="294" y="1797"/>
                </a:lnTo>
                <a:lnTo>
                  <a:pt x="294" y="1677"/>
                </a:lnTo>
                <a:lnTo>
                  <a:pt x="301" y="1587"/>
                </a:lnTo>
                <a:lnTo>
                  <a:pt x="315" y="1509"/>
                </a:lnTo>
                <a:lnTo>
                  <a:pt x="337" y="1440"/>
                </a:lnTo>
                <a:lnTo>
                  <a:pt x="365" y="1379"/>
                </a:lnTo>
                <a:lnTo>
                  <a:pt x="400" y="1325"/>
                </a:lnTo>
                <a:lnTo>
                  <a:pt x="441" y="1278"/>
                </a:lnTo>
                <a:lnTo>
                  <a:pt x="489" y="1236"/>
                </a:lnTo>
                <a:lnTo>
                  <a:pt x="543" y="1197"/>
                </a:lnTo>
                <a:lnTo>
                  <a:pt x="602" y="1162"/>
                </a:lnTo>
                <a:lnTo>
                  <a:pt x="667" y="1128"/>
                </a:lnTo>
                <a:lnTo>
                  <a:pt x="738" y="1095"/>
                </a:lnTo>
                <a:lnTo>
                  <a:pt x="869" y="1037"/>
                </a:lnTo>
                <a:lnTo>
                  <a:pt x="967" y="992"/>
                </a:lnTo>
                <a:lnTo>
                  <a:pt x="1018" y="970"/>
                </a:lnTo>
                <a:lnTo>
                  <a:pt x="1026" y="925"/>
                </a:lnTo>
                <a:lnTo>
                  <a:pt x="1034" y="868"/>
                </a:lnTo>
                <a:lnTo>
                  <a:pt x="1035" y="852"/>
                </a:lnTo>
                <a:lnTo>
                  <a:pt x="1041" y="790"/>
                </a:lnTo>
                <a:lnTo>
                  <a:pt x="1046" y="686"/>
                </a:lnTo>
                <a:lnTo>
                  <a:pt x="1040" y="590"/>
                </a:lnTo>
                <a:lnTo>
                  <a:pt x="1018" y="515"/>
                </a:lnTo>
                <a:lnTo>
                  <a:pt x="982" y="459"/>
                </a:lnTo>
                <a:lnTo>
                  <a:pt x="936" y="421"/>
                </a:lnTo>
                <a:lnTo>
                  <a:pt x="884" y="399"/>
                </a:lnTo>
                <a:lnTo>
                  <a:pt x="828" y="391"/>
                </a:lnTo>
                <a:lnTo>
                  <a:pt x="771" y="395"/>
                </a:lnTo>
                <a:lnTo>
                  <a:pt x="715" y="413"/>
                </a:lnTo>
                <a:lnTo>
                  <a:pt x="666" y="445"/>
                </a:lnTo>
                <a:lnTo>
                  <a:pt x="625" y="493"/>
                </a:lnTo>
                <a:lnTo>
                  <a:pt x="597" y="559"/>
                </a:lnTo>
                <a:lnTo>
                  <a:pt x="585" y="642"/>
                </a:lnTo>
                <a:lnTo>
                  <a:pt x="585" y="693"/>
                </a:lnTo>
                <a:lnTo>
                  <a:pt x="590" y="749"/>
                </a:lnTo>
                <a:lnTo>
                  <a:pt x="598" y="804"/>
                </a:lnTo>
                <a:lnTo>
                  <a:pt x="607" y="851"/>
                </a:lnTo>
                <a:lnTo>
                  <a:pt x="405" y="852"/>
                </a:lnTo>
                <a:lnTo>
                  <a:pt x="397" y="815"/>
                </a:lnTo>
                <a:lnTo>
                  <a:pt x="387" y="768"/>
                </a:lnTo>
                <a:lnTo>
                  <a:pt x="380" y="711"/>
                </a:lnTo>
                <a:lnTo>
                  <a:pt x="379" y="646"/>
                </a:lnTo>
                <a:lnTo>
                  <a:pt x="386" y="563"/>
                </a:lnTo>
                <a:lnTo>
                  <a:pt x="403" y="490"/>
                </a:lnTo>
                <a:lnTo>
                  <a:pt x="430" y="428"/>
                </a:lnTo>
                <a:lnTo>
                  <a:pt x="465" y="375"/>
                </a:lnTo>
                <a:lnTo>
                  <a:pt x="509" y="332"/>
                </a:lnTo>
                <a:lnTo>
                  <a:pt x="561" y="297"/>
                </a:lnTo>
                <a:lnTo>
                  <a:pt x="622" y="272"/>
                </a:lnTo>
                <a:lnTo>
                  <a:pt x="692" y="255"/>
                </a:lnTo>
                <a:lnTo>
                  <a:pt x="769" y="246"/>
                </a:lnTo>
                <a:lnTo>
                  <a:pt x="854" y="246"/>
                </a:lnTo>
                <a:lnTo>
                  <a:pt x="951" y="254"/>
                </a:lnTo>
                <a:lnTo>
                  <a:pt x="1032" y="273"/>
                </a:lnTo>
                <a:lnTo>
                  <a:pt x="1100" y="301"/>
                </a:lnTo>
                <a:lnTo>
                  <a:pt x="1154" y="339"/>
                </a:lnTo>
                <a:lnTo>
                  <a:pt x="1197" y="384"/>
                </a:lnTo>
                <a:lnTo>
                  <a:pt x="1228" y="437"/>
                </a:lnTo>
                <a:lnTo>
                  <a:pt x="1248" y="497"/>
                </a:lnTo>
                <a:lnTo>
                  <a:pt x="1259" y="563"/>
                </a:lnTo>
                <a:lnTo>
                  <a:pt x="1261" y="635"/>
                </a:lnTo>
                <a:lnTo>
                  <a:pt x="1216" y="2006"/>
                </a:lnTo>
                <a:lnTo>
                  <a:pt x="1218" y="2074"/>
                </a:lnTo>
                <a:lnTo>
                  <a:pt x="1230" y="2121"/>
                </a:lnTo>
                <a:lnTo>
                  <a:pt x="1254" y="2148"/>
                </a:lnTo>
                <a:lnTo>
                  <a:pt x="1292" y="2158"/>
                </a:lnTo>
                <a:lnTo>
                  <a:pt x="1318" y="2157"/>
                </a:lnTo>
                <a:lnTo>
                  <a:pt x="1342" y="2152"/>
                </a:lnTo>
                <a:lnTo>
                  <a:pt x="1363" y="2145"/>
                </a:lnTo>
                <a:lnTo>
                  <a:pt x="1381" y="2135"/>
                </a:lnTo>
                <a:lnTo>
                  <a:pt x="1381" y="30"/>
                </a:lnTo>
                <a:lnTo>
                  <a:pt x="1371" y="30"/>
                </a:lnTo>
                <a:lnTo>
                  <a:pt x="1124" y="16"/>
                </a:lnTo>
                <a:lnTo>
                  <a:pt x="795" y="6"/>
                </a:lnTo>
                <a:lnTo>
                  <a:pt x="548" y="1"/>
                </a:lnTo>
                <a:lnTo>
                  <a:pt x="301" y="0"/>
                </a:lnTo>
                <a:lnTo>
                  <a:pt x="147" y="0"/>
                </a:lnTo>
                <a:lnTo>
                  <a:pt x="134" y="1"/>
                </a:lnTo>
                <a:lnTo>
                  <a:pt x="122" y="2"/>
                </a:lnTo>
                <a:lnTo>
                  <a:pt x="111" y="4"/>
                </a:lnTo>
                <a:lnTo>
                  <a:pt x="100" y="7"/>
                </a:lnTo>
                <a:lnTo>
                  <a:pt x="88" y="10"/>
                </a:lnTo>
                <a:lnTo>
                  <a:pt x="77" y="14"/>
                </a:lnTo>
                <a:lnTo>
                  <a:pt x="64" y="20"/>
                </a:lnTo>
                <a:lnTo>
                  <a:pt x="51" y="28"/>
                </a:lnTo>
                <a:lnTo>
                  <a:pt x="44" y="33"/>
                </a:lnTo>
                <a:lnTo>
                  <a:pt x="36" y="40"/>
                </a:lnTo>
                <a:lnTo>
                  <a:pt x="29" y="47"/>
                </a:lnTo>
                <a:lnTo>
                  <a:pt x="21" y="57"/>
                </a:lnTo>
                <a:lnTo>
                  <a:pt x="15" y="68"/>
                </a:lnTo>
                <a:lnTo>
                  <a:pt x="9" y="82"/>
                </a:lnTo>
                <a:lnTo>
                  <a:pt x="6" y="96"/>
                </a:lnTo>
                <a:lnTo>
                  <a:pt x="5" y="108"/>
                </a:lnTo>
                <a:lnTo>
                  <a:pt x="4" y="187"/>
                </a:lnTo>
                <a:lnTo>
                  <a:pt x="3" y="273"/>
                </a:lnTo>
                <a:lnTo>
                  <a:pt x="2" y="345"/>
                </a:lnTo>
                <a:lnTo>
                  <a:pt x="1" y="437"/>
                </a:lnTo>
                <a:lnTo>
                  <a:pt x="1" y="515"/>
                </a:lnTo>
                <a:lnTo>
                  <a:pt x="0" y="590"/>
                </a:lnTo>
                <a:lnTo>
                  <a:pt x="0" y="642"/>
                </a:lnTo>
                <a:lnTo>
                  <a:pt x="0" y="693"/>
                </a:lnTo>
                <a:lnTo>
                  <a:pt x="0" y="970"/>
                </a:lnTo>
                <a:lnTo>
                  <a:pt x="0" y="1037"/>
                </a:lnTo>
                <a:lnTo>
                  <a:pt x="0" y="1128"/>
                </a:lnTo>
                <a:lnTo>
                  <a:pt x="1" y="1212"/>
                </a:lnTo>
                <a:lnTo>
                  <a:pt x="1" y="1293"/>
                </a:lnTo>
                <a:lnTo>
                  <a:pt x="2" y="1379"/>
                </a:lnTo>
                <a:lnTo>
                  <a:pt x="2" y="1450"/>
                </a:lnTo>
                <a:lnTo>
                  <a:pt x="3" y="1529"/>
                </a:lnTo>
                <a:lnTo>
                  <a:pt x="4" y="1608"/>
                </a:lnTo>
                <a:lnTo>
                  <a:pt x="5" y="1687"/>
                </a:lnTo>
                <a:lnTo>
                  <a:pt x="6" y="1766"/>
                </a:lnTo>
                <a:lnTo>
                  <a:pt x="7" y="1845"/>
                </a:lnTo>
                <a:lnTo>
                  <a:pt x="8" y="1923"/>
                </a:lnTo>
                <a:lnTo>
                  <a:pt x="9" y="2006"/>
                </a:lnTo>
                <a:lnTo>
                  <a:pt x="10" y="2081"/>
                </a:lnTo>
                <a:lnTo>
                  <a:pt x="15" y="2450"/>
                </a:lnTo>
                <a:lnTo>
                  <a:pt x="15" y="2466"/>
                </a:lnTo>
                <a:lnTo>
                  <a:pt x="15" y="2475"/>
                </a:lnTo>
                <a:lnTo>
                  <a:pt x="19" y="2486"/>
                </a:lnTo>
                <a:lnTo>
                  <a:pt x="25" y="2494"/>
                </a:lnTo>
                <a:lnTo>
                  <a:pt x="36" y="2503"/>
                </a:lnTo>
                <a:lnTo>
                  <a:pt x="47" y="2509"/>
                </a:lnTo>
                <a:lnTo>
                  <a:pt x="58" y="2513"/>
                </a:lnTo>
                <a:lnTo>
                  <a:pt x="69" y="2514"/>
                </a:lnTo>
                <a:lnTo>
                  <a:pt x="953" y="2523"/>
                </a:lnTo>
                <a:lnTo>
                  <a:pt x="1364" y="2519"/>
                </a:lnTo>
                <a:lnTo>
                  <a:pt x="1518" y="2516"/>
                </a:lnTo>
                <a:lnTo>
                  <a:pt x="1533" y="2515"/>
                </a:lnTo>
                <a:lnTo>
                  <a:pt x="1548" y="2513"/>
                </a:lnTo>
                <a:lnTo>
                  <a:pt x="1558" y="2510"/>
                </a:lnTo>
                <a:lnTo>
                  <a:pt x="1568" y="2507"/>
                </a:lnTo>
                <a:lnTo>
                  <a:pt x="1577" y="2501"/>
                </a:lnTo>
                <a:lnTo>
                  <a:pt x="1585" y="2495"/>
                </a:lnTo>
                <a:lnTo>
                  <a:pt x="1591" y="2486"/>
                </a:lnTo>
                <a:lnTo>
                  <a:pt x="1591" y="2466"/>
                </a:lnTo>
                <a:lnTo>
                  <a:pt x="1592" y="2396"/>
                </a:lnTo>
                <a:lnTo>
                  <a:pt x="1594" y="2314"/>
                </a:lnTo>
                <a:lnTo>
                  <a:pt x="1595" y="2239"/>
                </a:lnTo>
                <a:lnTo>
                  <a:pt x="1597" y="2135"/>
                </a:lnTo>
                <a:lnTo>
                  <a:pt x="1599" y="2066"/>
                </a:lnTo>
                <a:lnTo>
                  <a:pt x="1600" y="2001"/>
                </a:lnTo>
                <a:lnTo>
                  <a:pt x="1602" y="1922"/>
                </a:lnTo>
                <a:lnTo>
                  <a:pt x="1605" y="1843"/>
                </a:lnTo>
                <a:lnTo>
                  <a:pt x="1607" y="1764"/>
                </a:lnTo>
                <a:lnTo>
                  <a:pt x="1609" y="1685"/>
                </a:lnTo>
                <a:lnTo>
                  <a:pt x="1612" y="1607"/>
                </a:lnTo>
                <a:lnTo>
                  <a:pt x="1614" y="1528"/>
                </a:lnTo>
                <a:lnTo>
                  <a:pt x="1617" y="1449"/>
                </a:lnTo>
                <a:lnTo>
                  <a:pt x="1619" y="1370"/>
                </a:lnTo>
                <a:lnTo>
                  <a:pt x="1622" y="1291"/>
                </a:lnTo>
                <a:lnTo>
                  <a:pt x="1625" y="1212"/>
                </a:lnTo>
                <a:lnTo>
                  <a:pt x="1628" y="1128"/>
                </a:lnTo>
                <a:lnTo>
                  <a:pt x="1631" y="1055"/>
                </a:lnTo>
                <a:lnTo>
                  <a:pt x="1634" y="976"/>
                </a:lnTo>
                <a:lnTo>
                  <a:pt x="1637" y="897"/>
                </a:lnTo>
                <a:lnTo>
                  <a:pt x="1641" y="815"/>
                </a:lnTo>
                <a:lnTo>
                  <a:pt x="1644" y="739"/>
                </a:lnTo>
                <a:lnTo>
                  <a:pt x="1652" y="559"/>
                </a:lnTo>
                <a:lnTo>
                  <a:pt x="1655" y="490"/>
                </a:lnTo>
                <a:lnTo>
                  <a:pt x="1665" y="246"/>
                </a:lnTo>
                <a:lnTo>
                  <a:pt x="1670" y="135"/>
                </a:lnTo>
                <a:lnTo>
                  <a:pt x="1670" y="119"/>
                </a:lnTo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rot="0" vert="horz" wrap="square" lIns="68580" tIns="34290" rIns="68580" bIns="34290" anchor="t" anchorCtr="0" upright="1">
            <a:noAutofit/>
          </a:bodyPr>
          <a:lstStyle/>
          <a:p>
            <a:endParaRPr lang="de-CH" sz="135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65A7734-5281-4F2F-9A0B-3C425C391EF9}"/>
              </a:ext>
            </a:extLst>
          </p:cNvPr>
          <p:cNvSpPr txBox="1"/>
          <p:nvPr/>
        </p:nvSpPr>
        <p:spPr>
          <a:xfrm>
            <a:off x="196415" y="2926795"/>
            <a:ext cx="1550089" cy="95410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/>
                </a:solidFill>
                <a:latin typeface="Fira Sans" panose="020B0503050000020004" pitchFamily="34" charset="0"/>
              </a:rPr>
              <a:t>Salat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CH" sz="1400" dirty="0">
                <a:solidFill>
                  <a:schemeClr val="bg1"/>
                </a:solidFill>
                <a:latin typeface="Fira Sans" panose="020B0503050000020004" pitchFamily="34" charset="0"/>
              </a:rPr>
              <a:t>Grüner Salat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CH" sz="1400" dirty="0">
                <a:solidFill>
                  <a:schemeClr val="bg1"/>
                </a:solidFill>
                <a:latin typeface="Fira Sans" panose="020B0503050000020004" pitchFamily="34" charset="0"/>
              </a:rPr>
              <a:t>Gemüsesalat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CH" sz="1400" dirty="0">
                <a:solidFill>
                  <a:schemeClr val="bg1"/>
                </a:solidFill>
                <a:latin typeface="Fira Sans" panose="020B0503050000020004" pitchFamily="34" charset="0"/>
              </a:rPr>
              <a:t>Tomatensalat</a:t>
            </a:r>
          </a:p>
        </p:txBody>
      </p:sp>
      <p:sp>
        <p:nvSpPr>
          <p:cNvPr id="24" name="AutoShape 8">
            <a:extLst>
              <a:ext uri="{FF2B5EF4-FFF2-40B4-BE49-F238E27FC236}">
                <a16:creationId xmlns:a16="http://schemas.microsoft.com/office/drawing/2014/main" id="{307608AF-5436-42B5-B8AB-8471FC304993}"/>
              </a:ext>
            </a:extLst>
          </p:cNvPr>
          <p:cNvSpPr>
            <a:spLocks noChangeAspect="1" noEditPoints="1" noChangeArrowheads="1" noChangeShapeType="1" noTextEdit="1"/>
          </p:cNvSpPr>
          <p:nvPr/>
        </p:nvSpPr>
        <p:spPr bwMode="auto">
          <a:xfrm rot="16200000">
            <a:off x="561313" y="3754219"/>
            <a:ext cx="1336950" cy="1825234"/>
          </a:xfrm>
          <a:custGeom>
            <a:avLst/>
            <a:gdLst>
              <a:gd name="T0" fmla="+- 0 3993 3182"/>
              <a:gd name="T1" fmla="*/ T0 w 1671"/>
              <a:gd name="T2" fmla="+- 0 10991 9772"/>
              <a:gd name="T3" fmla="*/ 10991 h 2523"/>
              <a:gd name="T4" fmla="+- 0 3799 3182"/>
              <a:gd name="T5" fmla="*/ T4 w 1671"/>
              <a:gd name="T6" fmla="+- 0 11144 9772"/>
              <a:gd name="T7" fmla="*/ 11144 h 2523"/>
              <a:gd name="T8" fmla="+- 0 3709 3182"/>
              <a:gd name="T9" fmla="*/ T8 w 1671"/>
              <a:gd name="T10" fmla="+- 0 11409 9772"/>
              <a:gd name="T11" fmla="*/ 11409 h 2523"/>
              <a:gd name="T12" fmla="+- 0 3749 3182"/>
              <a:gd name="T13" fmla="*/ T12 w 1671"/>
              <a:gd name="T14" fmla="+- 0 11797 9772"/>
              <a:gd name="T15" fmla="*/ 11797 h 2523"/>
              <a:gd name="T16" fmla="+- 0 3939 3182"/>
              <a:gd name="T17" fmla="*/ T16 w 1671"/>
              <a:gd name="T18" fmla="+- 0 11909 9772"/>
              <a:gd name="T19" fmla="*/ 11909 h 2523"/>
              <a:gd name="T20" fmla="+- 0 4159 3182"/>
              <a:gd name="T21" fmla="*/ T20 w 1671"/>
              <a:gd name="T22" fmla="+- 0 11750 9772"/>
              <a:gd name="T23" fmla="*/ 11750 h 2523"/>
              <a:gd name="T24" fmla="+- 0 4852 3182"/>
              <a:gd name="T25" fmla="*/ T24 w 1671"/>
              <a:gd name="T26" fmla="+- 0 9881 9772"/>
              <a:gd name="T27" fmla="*/ 9881 h 2523"/>
              <a:gd name="T28" fmla="+- 0 4831 3182"/>
              <a:gd name="T29" fmla="*/ T28 w 1671"/>
              <a:gd name="T30" fmla="+- 0 9838 9772"/>
              <a:gd name="T31" fmla="*/ 9838 h 2523"/>
              <a:gd name="T32" fmla="+- 0 4781 3182"/>
              <a:gd name="T33" fmla="*/ T32 w 1671"/>
              <a:gd name="T34" fmla="+- 0 9818 9772"/>
              <a:gd name="T35" fmla="*/ 9818 h 2523"/>
              <a:gd name="T36" fmla="+- 0 4517 3182"/>
              <a:gd name="T37" fmla="*/ T36 w 1671"/>
              <a:gd name="T38" fmla="+- 0 12059 9772"/>
              <a:gd name="T39" fmla="*/ 12059 h 2523"/>
              <a:gd name="T40" fmla="+- 0 4288 3182"/>
              <a:gd name="T41" fmla="*/ T40 w 1671"/>
              <a:gd name="T42" fmla="+- 0 12071 9772"/>
              <a:gd name="T43" fmla="*/ 12071 h 2523"/>
              <a:gd name="T44" fmla="+- 0 4218 3182"/>
              <a:gd name="T45" fmla="*/ T44 w 1671"/>
              <a:gd name="T46" fmla="+- 0 11914 9772"/>
              <a:gd name="T47" fmla="*/ 11914 h 2523"/>
              <a:gd name="T48" fmla="+- 0 3959 3182"/>
              <a:gd name="T49" fmla="*/ T48 w 1671"/>
              <a:gd name="T50" fmla="+- 0 12066 9772"/>
              <a:gd name="T51" fmla="*/ 12066 h 2523"/>
              <a:gd name="T52" fmla="+- 0 3713 3182"/>
              <a:gd name="T53" fmla="*/ T52 w 1671"/>
              <a:gd name="T54" fmla="+- 0 12043 9772"/>
              <a:gd name="T55" fmla="*/ 12043 h 2523"/>
              <a:gd name="T56" fmla="+- 0 3550 3182"/>
              <a:gd name="T57" fmla="*/ T56 w 1671"/>
              <a:gd name="T58" fmla="+- 0 11901 9772"/>
              <a:gd name="T59" fmla="*/ 11901 h 2523"/>
              <a:gd name="T60" fmla="+- 0 3476 3182"/>
              <a:gd name="T61" fmla="*/ T60 w 1671"/>
              <a:gd name="T62" fmla="+- 0 11569 9772"/>
              <a:gd name="T63" fmla="*/ 11569 h 2523"/>
              <a:gd name="T64" fmla="+- 0 3519 3182"/>
              <a:gd name="T65" fmla="*/ T64 w 1671"/>
              <a:gd name="T66" fmla="+- 0 11212 9772"/>
              <a:gd name="T67" fmla="*/ 11212 h 2523"/>
              <a:gd name="T68" fmla="+- 0 3671 3182"/>
              <a:gd name="T69" fmla="*/ T68 w 1671"/>
              <a:gd name="T70" fmla="+- 0 11008 9772"/>
              <a:gd name="T71" fmla="*/ 11008 h 2523"/>
              <a:gd name="T72" fmla="+- 0 3920 3182"/>
              <a:gd name="T73" fmla="*/ T72 w 1671"/>
              <a:gd name="T74" fmla="+- 0 10867 9772"/>
              <a:gd name="T75" fmla="*/ 10867 h 2523"/>
              <a:gd name="T76" fmla="+- 0 4208 3182"/>
              <a:gd name="T77" fmla="*/ T76 w 1671"/>
              <a:gd name="T78" fmla="+- 0 10697 9772"/>
              <a:gd name="T79" fmla="*/ 10697 h 2523"/>
              <a:gd name="T80" fmla="+- 0 4228 3182"/>
              <a:gd name="T81" fmla="*/ T80 w 1671"/>
              <a:gd name="T82" fmla="+- 0 10458 9772"/>
              <a:gd name="T83" fmla="*/ 10458 h 2523"/>
              <a:gd name="T84" fmla="+- 0 4118 3182"/>
              <a:gd name="T85" fmla="*/ T84 w 1671"/>
              <a:gd name="T86" fmla="+- 0 10193 9772"/>
              <a:gd name="T87" fmla="*/ 10193 h 2523"/>
              <a:gd name="T88" fmla="+- 0 3897 3182"/>
              <a:gd name="T89" fmla="*/ T88 w 1671"/>
              <a:gd name="T90" fmla="+- 0 10185 9772"/>
              <a:gd name="T91" fmla="*/ 10185 h 2523"/>
              <a:gd name="T92" fmla="+- 0 3767 3182"/>
              <a:gd name="T93" fmla="*/ T92 w 1671"/>
              <a:gd name="T94" fmla="+- 0 10414 9772"/>
              <a:gd name="T95" fmla="*/ 10414 h 2523"/>
              <a:gd name="T96" fmla="+- 0 3789 3182"/>
              <a:gd name="T97" fmla="*/ T96 w 1671"/>
              <a:gd name="T98" fmla="+- 0 10623 9772"/>
              <a:gd name="T99" fmla="*/ 10623 h 2523"/>
              <a:gd name="T100" fmla="+- 0 3562 3182"/>
              <a:gd name="T101" fmla="*/ T100 w 1671"/>
              <a:gd name="T102" fmla="+- 0 10483 9772"/>
              <a:gd name="T103" fmla="*/ 10483 h 2523"/>
              <a:gd name="T104" fmla="+- 0 3612 3182"/>
              <a:gd name="T105" fmla="*/ T104 w 1671"/>
              <a:gd name="T106" fmla="+- 0 10200 9772"/>
              <a:gd name="T107" fmla="*/ 10200 h 2523"/>
              <a:gd name="T108" fmla="+- 0 3804 3182"/>
              <a:gd name="T109" fmla="*/ T108 w 1671"/>
              <a:gd name="T110" fmla="+- 0 10044 9772"/>
              <a:gd name="T111" fmla="*/ 10044 h 2523"/>
              <a:gd name="T112" fmla="+- 0 4133 3182"/>
              <a:gd name="T113" fmla="*/ T112 w 1671"/>
              <a:gd name="T114" fmla="+- 0 10026 9772"/>
              <a:gd name="T115" fmla="*/ 10026 h 2523"/>
              <a:gd name="T116" fmla="+- 0 4379 3182"/>
              <a:gd name="T117" fmla="*/ T116 w 1671"/>
              <a:gd name="T118" fmla="+- 0 10156 9772"/>
              <a:gd name="T119" fmla="*/ 10156 h 2523"/>
              <a:gd name="T120" fmla="+- 0 4443 3182"/>
              <a:gd name="T121" fmla="*/ T120 w 1671"/>
              <a:gd name="T122" fmla="+- 0 10407 9772"/>
              <a:gd name="T123" fmla="*/ 10407 h 2523"/>
              <a:gd name="T124" fmla="+- 0 4436 3182"/>
              <a:gd name="T125" fmla="*/ T124 w 1671"/>
              <a:gd name="T126" fmla="+- 0 11920 9772"/>
              <a:gd name="T127" fmla="*/ 11920 h 2523"/>
              <a:gd name="T128" fmla="+- 0 4545 3182"/>
              <a:gd name="T129" fmla="*/ T128 w 1671"/>
              <a:gd name="T130" fmla="+- 0 11917 9772"/>
              <a:gd name="T131" fmla="*/ 11917 h 2523"/>
              <a:gd name="T132" fmla="+- 0 4306 3182"/>
              <a:gd name="T133" fmla="*/ T132 w 1671"/>
              <a:gd name="T134" fmla="+- 0 9788 9772"/>
              <a:gd name="T135" fmla="*/ 9788 h 2523"/>
              <a:gd name="T136" fmla="+- 0 3329 3182"/>
              <a:gd name="T137" fmla="*/ T136 w 1671"/>
              <a:gd name="T138" fmla="+- 0 9772 9772"/>
              <a:gd name="T139" fmla="*/ 9772 h 2523"/>
              <a:gd name="T140" fmla="+- 0 3282 3182"/>
              <a:gd name="T141" fmla="*/ T140 w 1671"/>
              <a:gd name="T142" fmla="+- 0 9779 9772"/>
              <a:gd name="T143" fmla="*/ 9779 h 2523"/>
              <a:gd name="T144" fmla="+- 0 3233 3182"/>
              <a:gd name="T145" fmla="*/ T144 w 1671"/>
              <a:gd name="T146" fmla="+- 0 9800 9772"/>
              <a:gd name="T147" fmla="*/ 9800 h 2523"/>
              <a:gd name="T148" fmla="+- 0 3203 3182"/>
              <a:gd name="T149" fmla="*/ T148 w 1671"/>
              <a:gd name="T150" fmla="+- 0 9829 9772"/>
              <a:gd name="T151" fmla="*/ 9829 h 2523"/>
              <a:gd name="T152" fmla="+- 0 3187 3182"/>
              <a:gd name="T153" fmla="*/ T152 w 1671"/>
              <a:gd name="T154" fmla="+- 0 9880 9772"/>
              <a:gd name="T155" fmla="*/ 9880 h 2523"/>
              <a:gd name="T156" fmla="+- 0 3183 3182"/>
              <a:gd name="T157" fmla="*/ T156 w 1671"/>
              <a:gd name="T158" fmla="+- 0 10209 9772"/>
              <a:gd name="T159" fmla="*/ 10209 h 2523"/>
              <a:gd name="T160" fmla="+- 0 3182 3182"/>
              <a:gd name="T161" fmla="*/ T160 w 1671"/>
              <a:gd name="T162" fmla="+- 0 10465 9772"/>
              <a:gd name="T163" fmla="*/ 10465 h 2523"/>
              <a:gd name="T164" fmla="+- 0 3183 3182"/>
              <a:gd name="T165" fmla="*/ T164 w 1671"/>
              <a:gd name="T166" fmla="+- 0 10984 9772"/>
              <a:gd name="T167" fmla="*/ 10984 h 2523"/>
              <a:gd name="T168" fmla="+- 0 3185 3182"/>
              <a:gd name="T169" fmla="*/ T168 w 1671"/>
              <a:gd name="T170" fmla="+- 0 11301 9772"/>
              <a:gd name="T171" fmla="*/ 11301 h 2523"/>
              <a:gd name="T172" fmla="+- 0 3189 3182"/>
              <a:gd name="T173" fmla="*/ T172 w 1671"/>
              <a:gd name="T174" fmla="+- 0 11617 9772"/>
              <a:gd name="T175" fmla="*/ 11617 h 2523"/>
              <a:gd name="T176" fmla="+- 0 3197 3182"/>
              <a:gd name="T177" fmla="*/ T176 w 1671"/>
              <a:gd name="T178" fmla="+- 0 12222 9772"/>
              <a:gd name="T179" fmla="*/ 12222 h 2523"/>
              <a:gd name="T180" fmla="+- 0 3207 3182"/>
              <a:gd name="T181" fmla="*/ T180 w 1671"/>
              <a:gd name="T182" fmla="+- 0 12266 9772"/>
              <a:gd name="T183" fmla="*/ 12266 h 2523"/>
              <a:gd name="T184" fmla="+- 0 3251 3182"/>
              <a:gd name="T185" fmla="*/ T184 w 1671"/>
              <a:gd name="T186" fmla="+- 0 12286 9772"/>
              <a:gd name="T187" fmla="*/ 12286 h 2523"/>
              <a:gd name="T188" fmla="+- 0 4715 3182"/>
              <a:gd name="T189" fmla="*/ T188 w 1671"/>
              <a:gd name="T190" fmla="+- 0 12287 9772"/>
              <a:gd name="T191" fmla="*/ 12287 h 2523"/>
              <a:gd name="T192" fmla="+- 0 4759 3182"/>
              <a:gd name="T193" fmla="*/ T192 w 1671"/>
              <a:gd name="T194" fmla="+- 0 12273 9772"/>
              <a:gd name="T195" fmla="*/ 12273 h 2523"/>
              <a:gd name="T196" fmla="+- 0 4774 3182"/>
              <a:gd name="T197" fmla="*/ T196 w 1671"/>
              <a:gd name="T198" fmla="+- 0 12168 9772"/>
              <a:gd name="T199" fmla="*/ 12168 h 2523"/>
              <a:gd name="T200" fmla="+- 0 4781 3182"/>
              <a:gd name="T201" fmla="*/ T200 w 1671"/>
              <a:gd name="T202" fmla="+- 0 11838 9772"/>
              <a:gd name="T203" fmla="*/ 11838 h 2523"/>
              <a:gd name="T204" fmla="+- 0 4789 3182"/>
              <a:gd name="T205" fmla="*/ T204 w 1671"/>
              <a:gd name="T206" fmla="+- 0 11536 9772"/>
              <a:gd name="T207" fmla="*/ 11536 h 2523"/>
              <a:gd name="T208" fmla="+- 0 4799 3182"/>
              <a:gd name="T209" fmla="*/ T208 w 1671"/>
              <a:gd name="T210" fmla="+- 0 11221 9772"/>
              <a:gd name="T211" fmla="*/ 11221 h 2523"/>
              <a:gd name="T212" fmla="+- 0 4810 3182"/>
              <a:gd name="T213" fmla="*/ T212 w 1671"/>
              <a:gd name="T214" fmla="+- 0 10900 9772"/>
              <a:gd name="T215" fmla="*/ 10900 h 2523"/>
              <a:gd name="T216" fmla="+- 0 4823 3182"/>
              <a:gd name="T217" fmla="*/ T216 w 1671"/>
              <a:gd name="T218" fmla="+- 0 10587 9772"/>
              <a:gd name="T219" fmla="*/ 10587 h 2523"/>
              <a:gd name="T220" fmla="+- 0 4847 3182"/>
              <a:gd name="T221" fmla="*/ T220 w 1671"/>
              <a:gd name="T222" fmla="+- 0 10018 9772"/>
              <a:gd name="T223" fmla="*/ 10018 h 252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  <a:cxn ang="0">
                <a:pos x="T173" y="T175"/>
              </a:cxn>
              <a:cxn ang="0">
                <a:pos x="T177" y="T179"/>
              </a:cxn>
              <a:cxn ang="0">
                <a:pos x="T181" y="T183"/>
              </a:cxn>
              <a:cxn ang="0">
                <a:pos x="T185" y="T187"/>
              </a:cxn>
              <a:cxn ang="0">
                <a:pos x="T189" y="T191"/>
              </a:cxn>
              <a:cxn ang="0">
                <a:pos x="T193" y="T195"/>
              </a:cxn>
              <a:cxn ang="0">
                <a:pos x="T197" y="T199"/>
              </a:cxn>
              <a:cxn ang="0">
                <a:pos x="T201" y="T203"/>
              </a:cxn>
              <a:cxn ang="0">
                <a:pos x="T205" y="T207"/>
              </a:cxn>
              <a:cxn ang="0">
                <a:pos x="T209" y="T211"/>
              </a:cxn>
              <a:cxn ang="0">
                <a:pos x="T213" y="T215"/>
              </a:cxn>
              <a:cxn ang="0">
                <a:pos x="T217" y="T219"/>
              </a:cxn>
              <a:cxn ang="0">
                <a:pos x="T221" y="T223"/>
              </a:cxn>
            </a:cxnLst>
            <a:rect l="0" t="0" r="r" b="b"/>
            <a:pathLst>
              <a:path w="1671" h="2523">
                <a:moveTo>
                  <a:pt x="1024" y="1142"/>
                </a:moveTo>
                <a:lnTo>
                  <a:pt x="946" y="1166"/>
                </a:lnTo>
                <a:lnTo>
                  <a:pt x="875" y="1191"/>
                </a:lnTo>
                <a:lnTo>
                  <a:pt x="811" y="1219"/>
                </a:lnTo>
                <a:lnTo>
                  <a:pt x="753" y="1250"/>
                </a:lnTo>
                <a:lnTo>
                  <a:pt x="701" y="1285"/>
                </a:lnTo>
                <a:lnTo>
                  <a:pt x="656" y="1325"/>
                </a:lnTo>
                <a:lnTo>
                  <a:pt x="617" y="1372"/>
                </a:lnTo>
                <a:lnTo>
                  <a:pt x="585" y="1425"/>
                </a:lnTo>
                <a:lnTo>
                  <a:pt x="559" y="1486"/>
                </a:lnTo>
                <a:lnTo>
                  <a:pt x="539" y="1557"/>
                </a:lnTo>
                <a:lnTo>
                  <a:pt x="527" y="1637"/>
                </a:lnTo>
                <a:lnTo>
                  <a:pt x="520" y="1728"/>
                </a:lnTo>
                <a:lnTo>
                  <a:pt x="523" y="1853"/>
                </a:lnTo>
                <a:lnTo>
                  <a:pt x="539" y="1952"/>
                </a:lnTo>
                <a:lnTo>
                  <a:pt x="567" y="2025"/>
                </a:lnTo>
                <a:lnTo>
                  <a:pt x="605" y="2077"/>
                </a:lnTo>
                <a:lnTo>
                  <a:pt x="650" y="2111"/>
                </a:lnTo>
                <a:lnTo>
                  <a:pt x="702" y="2130"/>
                </a:lnTo>
                <a:lnTo>
                  <a:pt x="757" y="2137"/>
                </a:lnTo>
                <a:lnTo>
                  <a:pt x="830" y="2126"/>
                </a:lnTo>
                <a:lnTo>
                  <a:pt x="892" y="2091"/>
                </a:lnTo>
                <a:lnTo>
                  <a:pt x="941" y="2040"/>
                </a:lnTo>
                <a:lnTo>
                  <a:pt x="977" y="1978"/>
                </a:lnTo>
                <a:lnTo>
                  <a:pt x="999" y="1911"/>
                </a:lnTo>
                <a:lnTo>
                  <a:pt x="1024" y="1142"/>
                </a:lnTo>
                <a:moveTo>
                  <a:pt x="1670" y="119"/>
                </a:moveTo>
                <a:lnTo>
                  <a:pt x="1670" y="109"/>
                </a:lnTo>
                <a:lnTo>
                  <a:pt x="1668" y="99"/>
                </a:lnTo>
                <a:lnTo>
                  <a:pt x="1664" y="88"/>
                </a:lnTo>
                <a:lnTo>
                  <a:pt x="1658" y="78"/>
                </a:lnTo>
                <a:lnTo>
                  <a:pt x="1649" y="66"/>
                </a:lnTo>
                <a:lnTo>
                  <a:pt x="1637" y="58"/>
                </a:lnTo>
                <a:lnTo>
                  <a:pt x="1617" y="49"/>
                </a:lnTo>
                <a:lnTo>
                  <a:pt x="1608" y="47"/>
                </a:lnTo>
                <a:lnTo>
                  <a:pt x="1599" y="46"/>
                </a:lnTo>
                <a:lnTo>
                  <a:pt x="1381" y="30"/>
                </a:lnTo>
                <a:lnTo>
                  <a:pt x="1381" y="2135"/>
                </a:lnTo>
                <a:lnTo>
                  <a:pt x="1377" y="2270"/>
                </a:lnTo>
                <a:lnTo>
                  <a:pt x="1335" y="2287"/>
                </a:lnTo>
                <a:lnTo>
                  <a:pt x="1283" y="2302"/>
                </a:lnTo>
                <a:lnTo>
                  <a:pt x="1225" y="2312"/>
                </a:lnTo>
                <a:lnTo>
                  <a:pt x="1162" y="2314"/>
                </a:lnTo>
                <a:lnTo>
                  <a:pt x="1106" y="2299"/>
                </a:lnTo>
                <a:lnTo>
                  <a:pt x="1101" y="2298"/>
                </a:lnTo>
                <a:lnTo>
                  <a:pt x="1064" y="2258"/>
                </a:lnTo>
                <a:lnTo>
                  <a:pt x="1043" y="2204"/>
                </a:lnTo>
                <a:lnTo>
                  <a:pt x="1036" y="2142"/>
                </a:lnTo>
                <a:lnTo>
                  <a:pt x="985" y="2197"/>
                </a:lnTo>
                <a:lnTo>
                  <a:pt x="925" y="2242"/>
                </a:lnTo>
                <a:lnTo>
                  <a:pt x="856" y="2275"/>
                </a:lnTo>
                <a:lnTo>
                  <a:pt x="777" y="2294"/>
                </a:lnTo>
                <a:lnTo>
                  <a:pt x="689" y="2299"/>
                </a:lnTo>
                <a:lnTo>
                  <a:pt x="634" y="2295"/>
                </a:lnTo>
                <a:lnTo>
                  <a:pt x="581" y="2286"/>
                </a:lnTo>
                <a:lnTo>
                  <a:pt x="531" y="2271"/>
                </a:lnTo>
                <a:lnTo>
                  <a:pt x="484" y="2249"/>
                </a:lnTo>
                <a:lnTo>
                  <a:pt x="440" y="2219"/>
                </a:lnTo>
                <a:lnTo>
                  <a:pt x="401" y="2179"/>
                </a:lnTo>
                <a:lnTo>
                  <a:pt x="368" y="2129"/>
                </a:lnTo>
                <a:lnTo>
                  <a:pt x="339" y="2066"/>
                </a:lnTo>
                <a:lnTo>
                  <a:pt x="317" y="1991"/>
                </a:lnTo>
                <a:lnTo>
                  <a:pt x="302" y="1902"/>
                </a:lnTo>
                <a:lnTo>
                  <a:pt x="294" y="1797"/>
                </a:lnTo>
                <a:lnTo>
                  <a:pt x="294" y="1677"/>
                </a:lnTo>
                <a:lnTo>
                  <a:pt x="301" y="1587"/>
                </a:lnTo>
                <a:lnTo>
                  <a:pt x="315" y="1509"/>
                </a:lnTo>
                <a:lnTo>
                  <a:pt x="337" y="1440"/>
                </a:lnTo>
                <a:lnTo>
                  <a:pt x="365" y="1379"/>
                </a:lnTo>
                <a:lnTo>
                  <a:pt x="400" y="1325"/>
                </a:lnTo>
                <a:lnTo>
                  <a:pt x="441" y="1278"/>
                </a:lnTo>
                <a:lnTo>
                  <a:pt x="489" y="1236"/>
                </a:lnTo>
                <a:lnTo>
                  <a:pt x="543" y="1197"/>
                </a:lnTo>
                <a:lnTo>
                  <a:pt x="602" y="1162"/>
                </a:lnTo>
                <a:lnTo>
                  <a:pt x="667" y="1128"/>
                </a:lnTo>
                <a:lnTo>
                  <a:pt x="738" y="1095"/>
                </a:lnTo>
                <a:lnTo>
                  <a:pt x="869" y="1037"/>
                </a:lnTo>
                <a:lnTo>
                  <a:pt x="967" y="992"/>
                </a:lnTo>
                <a:lnTo>
                  <a:pt x="1018" y="970"/>
                </a:lnTo>
                <a:lnTo>
                  <a:pt x="1026" y="925"/>
                </a:lnTo>
                <a:lnTo>
                  <a:pt x="1034" y="868"/>
                </a:lnTo>
                <a:lnTo>
                  <a:pt x="1035" y="852"/>
                </a:lnTo>
                <a:lnTo>
                  <a:pt x="1041" y="790"/>
                </a:lnTo>
                <a:lnTo>
                  <a:pt x="1046" y="686"/>
                </a:lnTo>
                <a:lnTo>
                  <a:pt x="1040" y="590"/>
                </a:lnTo>
                <a:lnTo>
                  <a:pt x="1018" y="515"/>
                </a:lnTo>
                <a:lnTo>
                  <a:pt x="982" y="459"/>
                </a:lnTo>
                <a:lnTo>
                  <a:pt x="936" y="421"/>
                </a:lnTo>
                <a:lnTo>
                  <a:pt x="884" y="399"/>
                </a:lnTo>
                <a:lnTo>
                  <a:pt x="828" y="391"/>
                </a:lnTo>
                <a:lnTo>
                  <a:pt x="771" y="395"/>
                </a:lnTo>
                <a:lnTo>
                  <a:pt x="715" y="413"/>
                </a:lnTo>
                <a:lnTo>
                  <a:pt x="666" y="445"/>
                </a:lnTo>
                <a:lnTo>
                  <a:pt x="625" y="493"/>
                </a:lnTo>
                <a:lnTo>
                  <a:pt x="597" y="559"/>
                </a:lnTo>
                <a:lnTo>
                  <a:pt x="585" y="642"/>
                </a:lnTo>
                <a:lnTo>
                  <a:pt x="585" y="693"/>
                </a:lnTo>
                <a:lnTo>
                  <a:pt x="590" y="749"/>
                </a:lnTo>
                <a:lnTo>
                  <a:pt x="598" y="804"/>
                </a:lnTo>
                <a:lnTo>
                  <a:pt x="607" y="851"/>
                </a:lnTo>
                <a:lnTo>
                  <a:pt x="405" y="852"/>
                </a:lnTo>
                <a:lnTo>
                  <a:pt x="397" y="815"/>
                </a:lnTo>
                <a:lnTo>
                  <a:pt x="387" y="768"/>
                </a:lnTo>
                <a:lnTo>
                  <a:pt x="380" y="711"/>
                </a:lnTo>
                <a:lnTo>
                  <a:pt x="379" y="646"/>
                </a:lnTo>
                <a:lnTo>
                  <a:pt x="386" y="563"/>
                </a:lnTo>
                <a:lnTo>
                  <a:pt x="403" y="490"/>
                </a:lnTo>
                <a:lnTo>
                  <a:pt x="430" y="428"/>
                </a:lnTo>
                <a:lnTo>
                  <a:pt x="465" y="375"/>
                </a:lnTo>
                <a:lnTo>
                  <a:pt x="509" y="332"/>
                </a:lnTo>
                <a:lnTo>
                  <a:pt x="561" y="297"/>
                </a:lnTo>
                <a:lnTo>
                  <a:pt x="622" y="272"/>
                </a:lnTo>
                <a:lnTo>
                  <a:pt x="692" y="255"/>
                </a:lnTo>
                <a:lnTo>
                  <a:pt x="769" y="246"/>
                </a:lnTo>
                <a:lnTo>
                  <a:pt x="854" y="246"/>
                </a:lnTo>
                <a:lnTo>
                  <a:pt x="951" y="254"/>
                </a:lnTo>
                <a:lnTo>
                  <a:pt x="1032" y="273"/>
                </a:lnTo>
                <a:lnTo>
                  <a:pt x="1100" y="301"/>
                </a:lnTo>
                <a:lnTo>
                  <a:pt x="1154" y="339"/>
                </a:lnTo>
                <a:lnTo>
                  <a:pt x="1197" y="384"/>
                </a:lnTo>
                <a:lnTo>
                  <a:pt x="1228" y="437"/>
                </a:lnTo>
                <a:lnTo>
                  <a:pt x="1248" y="497"/>
                </a:lnTo>
                <a:lnTo>
                  <a:pt x="1259" y="563"/>
                </a:lnTo>
                <a:lnTo>
                  <a:pt x="1261" y="635"/>
                </a:lnTo>
                <a:lnTo>
                  <a:pt x="1216" y="2006"/>
                </a:lnTo>
                <a:lnTo>
                  <a:pt x="1218" y="2074"/>
                </a:lnTo>
                <a:lnTo>
                  <a:pt x="1230" y="2121"/>
                </a:lnTo>
                <a:lnTo>
                  <a:pt x="1254" y="2148"/>
                </a:lnTo>
                <a:lnTo>
                  <a:pt x="1292" y="2158"/>
                </a:lnTo>
                <a:lnTo>
                  <a:pt x="1318" y="2157"/>
                </a:lnTo>
                <a:lnTo>
                  <a:pt x="1342" y="2152"/>
                </a:lnTo>
                <a:lnTo>
                  <a:pt x="1363" y="2145"/>
                </a:lnTo>
                <a:lnTo>
                  <a:pt x="1381" y="2135"/>
                </a:lnTo>
                <a:lnTo>
                  <a:pt x="1381" y="30"/>
                </a:lnTo>
                <a:lnTo>
                  <a:pt x="1371" y="30"/>
                </a:lnTo>
                <a:lnTo>
                  <a:pt x="1124" y="16"/>
                </a:lnTo>
                <a:lnTo>
                  <a:pt x="795" y="6"/>
                </a:lnTo>
                <a:lnTo>
                  <a:pt x="548" y="1"/>
                </a:lnTo>
                <a:lnTo>
                  <a:pt x="301" y="0"/>
                </a:lnTo>
                <a:lnTo>
                  <a:pt x="147" y="0"/>
                </a:lnTo>
                <a:lnTo>
                  <a:pt x="134" y="1"/>
                </a:lnTo>
                <a:lnTo>
                  <a:pt x="122" y="2"/>
                </a:lnTo>
                <a:lnTo>
                  <a:pt x="111" y="4"/>
                </a:lnTo>
                <a:lnTo>
                  <a:pt x="100" y="7"/>
                </a:lnTo>
                <a:lnTo>
                  <a:pt x="88" y="10"/>
                </a:lnTo>
                <a:lnTo>
                  <a:pt x="77" y="14"/>
                </a:lnTo>
                <a:lnTo>
                  <a:pt x="64" y="20"/>
                </a:lnTo>
                <a:lnTo>
                  <a:pt x="51" y="28"/>
                </a:lnTo>
                <a:lnTo>
                  <a:pt x="44" y="33"/>
                </a:lnTo>
                <a:lnTo>
                  <a:pt x="36" y="40"/>
                </a:lnTo>
                <a:lnTo>
                  <a:pt x="29" y="47"/>
                </a:lnTo>
                <a:lnTo>
                  <a:pt x="21" y="57"/>
                </a:lnTo>
                <a:lnTo>
                  <a:pt x="15" y="68"/>
                </a:lnTo>
                <a:lnTo>
                  <a:pt x="9" y="82"/>
                </a:lnTo>
                <a:lnTo>
                  <a:pt x="6" y="96"/>
                </a:lnTo>
                <a:lnTo>
                  <a:pt x="5" y="108"/>
                </a:lnTo>
                <a:lnTo>
                  <a:pt x="4" y="187"/>
                </a:lnTo>
                <a:lnTo>
                  <a:pt x="3" y="273"/>
                </a:lnTo>
                <a:lnTo>
                  <a:pt x="2" y="345"/>
                </a:lnTo>
                <a:lnTo>
                  <a:pt x="1" y="437"/>
                </a:lnTo>
                <a:lnTo>
                  <a:pt x="1" y="515"/>
                </a:lnTo>
                <a:lnTo>
                  <a:pt x="0" y="590"/>
                </a:lnTo>
                <a:lnTo>
                  <a:pt x="0" y="642"/>
                </a:lnTo>
                <a:lnTo>
                  <a:pt x="0" y="693"/>
                </a:lnTo>
                <a:lnTo>
                  <a:pt x="0" y="970"/>
                </a:lnTo>
                <a:lnTo>
                  <a:pt x="0" y="1037"/>
                </a:lnTo>
                <a:lnTo>
                  <a:pt x="0" y="1128"/>
                </a:lnTo>
                <a:lnTo>
                  <a:pt x="1" y="1212"/>
                </a:lnTo>
                <a:lnTo>
                  <a:pt x="1" y="1293"/>
                </a:lnTo>
                <a:lnTo>
                  <a:pt x="2" y="1379"/>
                </a:lnTo>
                <a:lnTo>
                  <a:pt x="2" y="1450"/>
                </a:lnTo>
                <a:lnTo>
                  <a:pt x="3" y="1529"/>
                </a:lnTo>
                <a:lnTo>
                  <a:pt x="4" y="1608"/>
                </a:lnTo>
                <a:lnTo>
                  <a:pt x="5" y="1687"/>
                </a:lnTo>
                <a:lnTo>
                  <a:pt x="6" y="1766"/>
                </a:lnTo>
                <a:lnTo>
                  <a:pt x="7" y="1845"/>
                </a:lnTo>
                <a:lnTo>
                  <a:pt x="8" y="1923"/>
                </a:lnTo>
                <a:lnTo>
                  <a:pt x="9" y="2006"/>
                </a:lnTo>
                <a:lnTo>
                  <a:pt x="10" y="2081"/>
                </a:lnTo>
                <a:lnTo>
                  <a:pt x="15" y="2450"/>
                </a:lnTo>
                <a:lnTo>
                  <a:pt x="15" y="2466"/>
                </a:lnTo>
                <a:lnTo>
                  <a:pt x="15" y="2475"/>
                </a:lnTo>
                <a:lnTo>
                  <a:pt x="19" y="2486"/>
                </a:lnTo>
                <a:lnTo>
                  <a:pt x="25" y="2494"/>
                </a:lnTo>
                <a:lnTo>
                  <a:pt x="36" y="2503"/>
                </a:lnTo>
                <a:lnTo>
                  <a:pt x="47" y="2509"/>
                </a:lnTo>
                <a:lnTo>
                  <a:pt x="58" y="2513"/>
                </a:lnTo>
                <a:lnTo>
                  <a:pt x="69" y="2514"/>
                </a:lnTo>
                <a:lnTo>
                  <a:pt x="953" y="2523"/>
                </a:lnTo>
                <a:lnTo>
                  <a:pt x="1364" y="2519"/>
                </a:lnTo>
                <a:lnTo>
                  <a:pt x="1518" y="2516"/>
                </a:lnTo>
                <a:lnTo>
                  <a:pt x="1533" y="2515"/>
                </a:lnTo>
                <a:lnTo>
                  <a:pt x="1548" y="2513"/>
                </a:lnTo>
                <a:lnTo>
                  <a:pt x="1558" y="2510"/>
                </a:lnTo>
                <a:lnTo>
                  <a:pt x="1568" y="2507"/>
                </a:lnTo>
                <a:lnTo>
                  <a:pt x="1577" y="2501"/>
                </a:lnTo>
                <a:lnTo>
                  <a:pt x="1585" y="2495"/>
                </a:lnTo>
                <a:lnTo>
                  <a:pt x="1591" y="2486"/>
                </a:lnTo>
                <a:lnTo>
                  <a:pt x="1591" y="2466"/>
                </a:lnTo>
                <a:lnTo>
                  <a:pt x="1592" y="2396"/>
                </a:lnTo>
                <a:lnTo>
                  <a:pt x="1594" y="2314"/>
                </a:lnTo>
                <a:lnTo>
                  <a:pt x="1595" y="2239"/>
                </a:lnTo>
                <a:lnTo>
                  <a:pt x="1597" y="2135"/>
                </a:lnTo>
                <a:lnTo>
                  <a:pt x="1599" y="2066"/>
                </a:lnTo>
                <a:lnTo>
                  <a:pt x="1600" y="2001"/>
                </a:lnTo>
                <a:lnTo>
                  <a:pt x="1602" y="1922"/>
                </a:lnTo>
                <a:lnTo>
                  <a:pt x="1605" y="1843"/>
                </a:lnTo>
                <a:lnTo>
                  <a:pt x="1607" y="1764"/>
                </a:lnTo>
                <a:lnTo>
                  <a:pt x="1609" y="1685"/>
                </a:lnTo>
                <a:lnTo>
                  <a:pt x="1612" y="1607"/>
                </a:lnTo>
                <a:lnTo>
                  <a:pt x="1614" y="1528"/>
                </a:lnTo>
                <a:lnTo>
                  <a:pt x="1617" y="1449"/>
                </a:lnTo>
                <a:lnTo>
                  <a:pt x="1619" y="1370"/>
                </a:lnTo>
                <a:lnTo>
                  <a:pt x="1622" y="1291"/>
                </a:lnTo>
                <a:lnTo>
                  <a:pt x="1625" y="1212"/>
                </a:lnTo>
                <a:lnTo>
                  <a:pt x="1628" y="1128"/>
                </a:lnTo>
                <a:lnTo>
                  <a:pt x="1631" y="1055"/>
                </a:lnTo>
                <a:lnTo>
                  <a:pt x="1634" y="976"/>
                </a:lnTo>
                <a:lnTo>
                  <a:pt x="1637" y="897"/>
                </a:lnTo>
                <a:lnTo>
                  <a:pt x="1641" y="815"/>
                </a:lnTo>
                <a:lnTo>
                  <a:pt x="1644" y="739"/>
                </a:lnTo>
                <a:lnTo>
                  <a:pt x="1652" y="559"/>
                </a:lnTo>
                <a:lnTo>
                  <a:pt x="1655" y="490"/>
                </a:lnTo>
                <a:lnTo>
                  <a:pt x="1665" y="246"/>
                </a:lnTo>
                <a:lnTo>
                  <a:pt x="1670" y="135"/>
                </a:lnTo>
                <a:lnTo>
                  <a:pt x="1670" y="119"/>
                </a:lnTo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rot="0" vert="horz" wrap="square" lIns="68580" tIns="34290" rIns="68580" bIns="34290" anchor="t" anchorCtr="0" upright="1">
            <a:noAutofit/>
          </a:bodyPr>
          <a:lstStyle/>
          <a:p>
            <a:endParaRPr lang="de-CH" sz="135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7663E7D-4F38-4541-98F6-AB11360AF723}"/>
              </a:ext>
            </a:extLst>
          </p:cNvPr>
          <p:cNvSpPr txBox="1"/>
          <p:nvPr/>
        </p:nvSpPr>
        <p:spPr>
          <a:xfrm>
            <a:off x="383295" y="4121426"/>
            <a:ext cx="1792042" cy="138499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/>
                </a:solidFill>
                <a:latin typeface="Fira Sans" panose="020B0503050000020004" pitchFamily="34" charset="0"/>
              </a:rPr>
              <a:t>Beilagen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CH" sz="1400" dirty="0">
                <a:solidFill>
                  <a:schemeClr val="bg1"/>
                </a:solidFill>
                <a:latin typeface="Fira Sans" panose="020B0503050000020004" pitchFamily="34" charset="0"/>
              </a:rPr>
              <a:t>Risotto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CH" sz="1400" dirty="0">
                <a:solidFill>
                  <a:schemeClr val="bg1"/>
                </a:solidFill>
                <a:latin typeface="Fira Sans" panose="020B0503050000020004" pitchFamily="34" charset="0"/>
              </a:rPr>
              <a:t>Schupfnudeln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CH" sz="1400" dirty="0">
                <a:solidFill>
                  <a:schemeClr val="bg1"/>
                </a:solidFill>
                <a:latin typeface="Fira Sans" panose="020B0503050000020004" pitchFamily="34" charset="0"/>
              </a:rPr>
              <a:t>Spaghetti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CH" sz="1400" dirty="0">
                <a:solidFill>
                  <a:schemeClr val="bg1"/>
                </a:solidFill>
                <a:latin typeface="Fira Sans" panose="020B0503050000020004" pitchFamily="34" charset="0"/>
              </a:rPr>
              <a:t>Frühlingskartoffeln</a:t>
            </a:r>
          </a:p>
        </p:txBody>
      </p:sp>
      <p:sp>
        <p:nvSpPr>
          <p:cNvPr id="28" name="AutoShape 8">
            <a:extLst>
              <a:ext uri="{FF2B5EF4-FFF2-40B4-BE49-F238E27FC236}">
                <a16:creationId xmlns:a16="http://schemas.microsoft.com/office/drawing/2014/main" id="{FFC66D31-2EED-4818-83FE-DD449FC611B9}"/>
              </a:ext>
            </a:extLst>
          </p:cNvPr>
          <p:cNvSpPr>
            <a:spLocks noChangeAspect="1" noEditPoints="1" noChangeArrowheads="1" noChangeShapeType="1" noTextEdit="1"/>
          </p:cNvSpPr>
          <p:nvPr/>
        </p:nvSpPr>
        <p:spPr bwMode="auto">
          <a:xfrm rot="16200000">
            <a:off x="3062747" y="4093175"/>
            <a:ext cx="1336950" cy="2913788"/>
          </a:xfrm>
          <a:custGeom>
            <a:avLst/>
            <a:gdLst>
              <a:gd name="T0" fmla="+- 0 3993 3182"/>
              <a:gd name="T1" fmla="*/ T0 w 1671"/>
              <a:gd name="T2" fmla="+- 0 10991 9772"/>
              <a:gd name="T3" fmla="*/ 10991 h 2523"/>
              <a:gd name="T4" fmla="+- 0 3799 3182"/>
              <a:gd name="T5" fmla="*/ T4 w 1671"/>
              <a:gd name="T6" fmla="+- 0 11144 9772"/>
              <a:gd name="T7" fmla="*/ 11144 h 2523"/>
              <a:gd name="T8" fmla="+- 0 3709 3182"/>
              <a:gd name="T9" fmla="*/ T8 w 1671"/>
              <a:gd name="T10" fmla="+- 0 11409 9772"/>
              <a:gd name="T11" fmla="*/ 11409 h 2523"/>
              <a:gd name="T12" fmla="+- 0 3749 3182"/>
              <a:gd name="T13" fmla="*/ T12 w 1671"/>
              <a:gd name="T14" fmla="+- 0 11797 9772"/>
              <a:gd name="T15" fmla="*/ 11797 h 2523"/>
              <a:gd name="T16" fmla="+- 0 3939 3182"/>
              <a:gd name="T17" fmla="*/ T16 w 1671"/>
              <a:gd name="T18" fmla="+- 0 11909 9772"/>
              <a:gd name="T19" fmla="*/ 11909 h 2523"/>
              <a:gd name="T20" fmla="+- 0 4159 3182"/>
              <a:gd name="T21" fmla="*/ T20 w 1671"/>
              <a:gd name="T22" fmla="+- 0 11750 9772"/>
              <a:gd name="T23" fmla="*/ 11750 h 2523"/>
              <a:gd name="T24" fmla="+- 0 4852 3182"/>
              <a:gd name="T25" fmla="*/ T24 w 1671"/>
              <a:gd name="T26" fmla="+- 0 9881 9772"/>
              <a:gd name="T27" fmla="*/ 9881 h 2523"/>
              <a:gd name="T28" fmla="+- 0 4831 3182"/>
              <a:gd name="T29" fmla="*/ T28 w 1671"/>
              <a:gd name="T30" fmla="+- 0 9838 9772"/>
              <a:gd name="T31" fmla="*/ 9838 h 2523"/>
              <a:gd name="T32" fmla="+- 0 4781 3182"/>
              <a:gd name="T33" fmla="*/ T32 w 1671"/>
              <a:gd name="T34" fmla="+- 0 9818 9772"/>
              <a:gd name="T35" fmla="*/ 9818 h 2523"/>
              <a:gd name="T36" fmla="+- 0 4517 3182"/>
              <a:gd name="T37" fmla="*/ T36 w 1671"/>
              <a:gd name="T38" fmla="+- 0 12059 9772"/>
              <a:gd name="T39" fmla="*/ 12059 h 2523"/>
              <a:gd name="T40" fmla="+- 0 4288 3182"/>
              <a:gd name="T41" fmla="*/ T40 w 1671"/>
              <a:gd name="T42" fmla="+- 0 12071 9772"/>
              <a:gd name="T43" fmla="*/ 12071 h 2523"/>
              <a:gd name="T44" fmla="+- 0 4218 3182"/>
              <a:gd name="T45" fmla="*/ T44 w 1671"/>
              <a:gd name="T46" fmla="+- 0 11914 9772"/>
              <a:gd name="T47" fmla="*/ 11914 h 2523"/>
              <a:gd name="T48" fmla="+- 0 3959 3182"/>
              <a:gd name="T49" fmla="*/ T48 w 1671"/>
              <a:gd name="T50" fmla="+- 0 12066 9772"/>
              <a:gd name="T51" fmla="*/ 12066 h 2523"/>
              <a:gd name="T52" fmla="+- 0 3713 3182"/>
              <a:gd name="T53" fmla="*/ T52 w 1671"/>
              <a:gd name="T54" fmla="+- 0 12043 9772"/>
              <a:gd name="T55" fmla="*/ 12043 h 2523"/>
              <a:gd name="T56" fmla="+- 0 3550 3182"/>
              <a:gd name="T57" fmla="*/ T56 w 1671"/>
              <a:gd name="T58" fmla="+- 0 11901 9772"/>
              <a:gd name="T59" fmla="*/ 11901 h 2523"/>
              <a:gd name="T60" fmla="+- 0 3476 3182"/>
              <a:gd name="T61" fmla="*/ T60 w 1671"/>
              <a:gd name="T62" fmla="+- 0 11569 9772"/>
              <a:gd name="T63" fmla="*/ 11569 h 2523"/>
              <a:gd name="T64" fmla="+- 0 3519 3182"/>
              <a:gd name="T65" fmla="*/ T64 w 1671"/>
              <a:gd name="T66" fmla="+- 0 11212 9772"/>
              <a:gd name="T67" fmla="*/ 11212 h 2523"/>
              <a:gd name="T68" fmla="+- 0 3671 3182"/>
              <a:gd name="T69" fmla="*/ T68 w 1671"/>
              <a:gd name="T70" fmla="+- 0 11008 9772"/>
              <a:gd name="T71" fmla="*/ 11008 h 2523"/>
              <a:gd name="T72" fmla="+- 0 3920 3182"/>
              <a:gd name="T73" fmla="*/ T72 w 1671"/>
              <a:gd name="T74" fmla="+- 0 10867 9772"/>
              <a:gd name="T75" fmla="*/ 10867 h 2523"/>
              <a:gd name="T76" fmla="+- 0 4208 3182"/>
              <a:gd name="T77" fmla="*/ T76 w 1671"/>
              <a:gd name="T78" fmla="+- 0 10697 9772"/>
              <a:gd name="T79" fmla="*/ 10697 h 2523"/>
              <a:gd name="T80" fmla="+- 0 4228 3182"/>
              <a:gd name="T81" fmla="*/ T80 w 1671"/>
              <a:gd name="T82" fmla="+- 0 10458 9772"/>
              <a:gd name="T83" fmla="*/ 10458 h 2523"/>
              <a:gd name="T84" fmla="+- 0 4118 3182"/>
              <a:gd name="T85" fmla="*/ T84 w 1671"/>
              <a:gd name="T86" fmla="+- 0 10193 9772"/>
              <a:gd name="T87" fmla="*/ 10193 h 2523"/>
              <a:gd name="T88" fmla="+- 0 3897 3182"/>
              <a:gd name="T89" fmla="*/ T88 w 1671"/>
              <a:gd name="T90" fmla="+- 0 10185 9772"/>
              <a:gd name="T91" fmla="*/ 10185 h 2523"/>
              <a:gd name="T92" fmla="+- 0 3767 3182"/>
              <a:gd name="T93" fmla="*/ T92 w 1671"/>
              <a:gd name="T94" fmla="+- 0 10414 9772"/>
              <a:gd name="T95" fmla="*/ 10414 h 2523"/>
              <a:gd name="T96" fmla="+- 0 3789 3182"/>
              <a:gd name="T97" fmla="*/ T96 w 1671"/>
              <a:gd name="T98" fmla="+- 0 10623 9772"/>
              <a:gd name="T99" fmla="*/ 10623 h 2523"/>
              <a:gd name="T100" fmla="+- 0 3562 3182"/>
              <a:gd name="T101" fmla="*/ T100 w 1671"/>
              <a:gd name="T102" fmla="+- 0 10483 9772"/>
              <a:gd name="T103" fmla="*/ 10483 h 2523"/>
              <a:gd name="T104" fmla="+- 0 3612 3182"/>
              <a:gd name="T105" fmla="*/ T104 w 1671"/>
              <a:gd name="T106" fmla="+- 0 10200 9772"/>
              <a:gd name="T107" fmla="*/ 10200 h 2523"/>
              <a:gd name="T108" fmla="+- 0 3804 3182"/>
              <a:gd name="T109" fmla="*/ T108 w 1671"/>
              <a:gd name="T110" fmla="+- 0 10044 9772"/>
              <a:gd name="T111" fmla="*/ 10044 h 2523"/>
              <a:gd name="T112" fmla="+- 0 4133 3182"/>
              <a:gd name="T113" fmla="*/ T112 w 1671"/>
              <a:gd name="T114" fmla="+- 0 10026 9772"/>
              <a:gd name="T115" fmla="*/ 10026 h 2523"/>
              <a:gd name="T116" fmla="+- 0 4379 3182"/>
              <a:gd name="T117" fmla="*/ T116 w 1671"/>
              <a:gd name="T118" fmla="+- 0 10156 9772"/>
              <a:gd name="T119" fmla="*/ 10156 h 2523"/>
              <a:gd name="T120" fmla="+- 0 4443 3182"/>
              <a:gd name="T121" fmla="*/ T120 w 1671"/>
              <a:gd name="T122" fmla="+- 0 10407 9772"/>
              <a:gd name="T123" fmla="*/ 10407 h 2523"/>
              <a:gd name="T124" fmla="+- 0 4436 3182"/>
              <a:gd name="T125" fmla="*/ T124 w 1671"/>
              <a:gd name="T126" fmla="+- 0 11920 9772"/>
              <a:gd name="T127" fmla="*/ 11920 h 2523"/>
              <a:gd name="T128" fmla="+- 0 4545 3182"/>
              <a:gd name="T129" fmla="*/ T128 w 1671"/>
              <a:gd name="T130" fmla="+- 0 11917 9772"/>
              <a:gd name="T131" fmla="*/ 11917 h 2523"/>
              <a:gd name="T132" fmla="+- 0 4306 3182"/>
              <a:gd name="T133" fmla="*/ T132 w 1671"/>
              <a:gd name="T134" fmla="+- 0 9788 9772"/>
              <a:gd name="T135" fmla="*/ 9788 h 2523"/>
              <a:gd name="T136" fmla="+- 0 3329 3182"/>
              <a:gd name="T137" fmla="*/ T136 w 1671"/>
              <a:gd name="T138" fmla="+- 0 9772 9772"/>
              <a:gd name="T139" fmla="*/ 9772 h 2523"/>
              <a:gd name="T140" fmla="+- 0 3282 3182"/>
              <a:gd name="T141" fmla="*/ T140 w 1671"/>
              <a:gd name="T142" fmla="+- 0 9779 9772"/>
              <a:gd name="T143" fmla="*/ 9779 h 2523"/>
              <a:gd name="T144" fmla="+- 0 3233 3182"/>
              <a:gd name="T145" fmla="*/ T144 w 1671"/>
              <a:gd name="T146" fmla="+- 0 9800 9772"/>
              <a:gd name="T147" fmla="*/ 9800 h 2523"/>
              <a:gd name="T148" fmla="+- 0 3203 3182"/>
              <a:gd name="T149" fmla="*/ T148 w 1671"/>
              <a:gd name="T150" fmla="+- 0 9829 9772"/>
              <a:gd name="T151" fmla="*/ 9829 h 2523"/>
              <a:gd name="T152" fmla="+- 0 3187 3182"/>
              <a:gd name="T153" fmla="*/ T152 w 1671"/>
              <a:gd name="T154" fmla="+- 0 9880 9772"/>
              <a:gd name="T155" fmla="*/ 9880 h 2523"/>
              <a:gd name="T156" fmla="+- 0 3183 3182"/>
              <a:gd name="T157" fmla="*/ T156 w 1671"/>
              <a:gd name="T158" fmla="+- 0 10209 9772"/>
              <a:gd name="T159" fmla="*/ 10209 h 2523"/>
              <a:gd name="T160" fmla="+- 0 3182 3182"/>
              <a:gd name="T161" fmla="*/ T160 w 1671"/>
              <a:gd name="T162" fmla="+- 0 10465 9772"/>
              <a:gd name="T163" fmla="*/ 10465 h 2523"/>
              <a:gd name="T164" fmla="+- 0 3183 3182"/>
              <a:gd name="T165" fmla="*/ T164 w 1671"/>
              <a:gd name="T166" fmla="+- 0 10984 9772"/>
              <a:gd name="T167" fmla="*/ 10984 h 2523"/>
              <a:gd name="T168" fmla="+- 0 3185 3182"/>
              <a:gd name="T169" fmla="*/ T168 w 1671"/>
              <a:gd name="T170" fmla="+- 0 11301 9772"/>
              <a:gd name="T171" fmla="*/ 11301 h 2523"/>
              <a:gd name="T172" fmla="+- 0 3189 3182"/>
              <a:gd name="T173" fmla="*/ T172 w 1671"/>
              <a:gd name="T174" fmla="+- 0 11617 9772"/>
              <a:gd name="T175" fmla="*/ 11617 h 2523"/>
              <a:gd name="T176" fmla="+- 0 3197 3182"/>
              <a:gd name="T177" fmla="*/ T176 w 1671"/>
              <a:gd name="T178" fmla="+- 0 12222 9772"/>
              <a:gd name="T179" fmla="*/ 12222 h 2523"/>
              <a:gd name="T180" fmla="+- 0 3207 3182"/>
              <a:gd name="T181" fmla="*/ T180 w 1671"/>
              <a:gd name="T182" fmla="+- 0 12266 9772"/>
              <a:gd name="T183" fmla="*/ 12266 h 2523"/>
              <a:gd name="T184" fmla="+- 0 3251 3182"/>
              <a:gd name="T185" fmla="*/ T184 w 1671"/>
              <a:gd name="T186" fmla="+- 0 12286 9772"/>
              <a:gd name="T187" fmla="*/ 12286 h 2523"/>
              <a:gd name="T188" fmla="+- 0 4715 3182"/>
              <a:gd name="T189" fmla="*/ T188 w 1671"/>
              <a:gd name="T190" fmla="+- 0 12287 9772"/>
              <a:gd name="T191" fmla="*/ 12287 h 2523"/>
              <a:gd name="T192" fmla="+- 0 4759 3182"/>
              <a:gd name="T193" fmla="*/ T192 w 1671"/>
              <a:gd name="T194" fmla="+- 0 12273 9772"/>
              <a:gd name="T195" fmla="*/ 12273 h 2523"/>
              <a:gd name="T196" fmla="+- 0 4774 3182"/>
              <a:gd name="T197" fmla="*/ T196 w 1671"/>
              <a:gd name="T198" fmla="+- 0 12168 9772"/>
              <a:gd name="T199" fmla="*/ 12168 h 2523"/>
              <a:gd name="T200" fmla="+- 0 4781 3182"/>
              <a:gd name="T201" fmla="*/ T200 w 1671"/>
              <a:gd name="T202" fmla="+- 0 11838 9772"/>
              <a:gd name="T203" fmla="*/ 11838 h 2523"/>
              <a:gd name="T204" fmla="+- 0 4789 3182"/>
              <a:gd name="T205" fmla="*/ T204 w 1671"/>
              <a:gd name="T206" fmla="+- 0 11536 9772"/>
              <a:gd name="T207" fmla="*/ 11536 h 2523"/>
              <a:gd name="T208" fmla="+- 0 4799 3182"/>
              <a:gd name="T209" fmla="*/ T208 w 1671"/>
              <a:gd name="T210" fmla="+- 0 11221 9772"/>
              <a:gd name="T211" fmla="*/ 11221 h 2523"/>
              <a:gd name="T212" fmla="+- 0 4810 3182"/>
              <a:gd name="T213" fmla="*/ T212 w 1671"/>
              <a:gd name="T214" fmla="+- 0 10900 9772"/>
              <a:gd name="T215" fmla="*/ 10900 h 2523"/>
              <a:gd name="T216" fmla="+- 0 4823 3182"/>
              <a:gd name="T217" fmla="*/ T216 w 1671"/>
              <a:gd name="T218" fmla="+- 0 10587 9772"/>
              <a:gd name="T219" fmla="*/ 10587 h 2523"/>
              <a:gd name="T220" fmla="+- 0 4847 3182"/>
              <a:gd name="T221" fmla="*/ T220 w 1671"/>
              <a:gd name="T222" fmla="+- 0 10018 9772"/>
              <a:gd name="T223" fmla="*/ 10018 h 252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  <a:cxn ang="0">
                <a:pos x="T173" y="T175"/>
              </a:cxn>
              <a:cxn ang="0">
                <a:pos x="T177" y="T179"/>
              </a:cxn>
              <a:cxn ang="0">
                <a:pos x="T181" y="T183"/>
              </a:cxn>
              <a:cxn ang="0">
                <a:pos x="T185" y="T187"/>
              </a:cxn>
              <a:cxn ang="0">
                <a:pos x="T189" y="T191"/>
              </a:cxn>
              <a:cxn ang="0">
                <a:pos x="T193" y="T195"/>
              </a:cxn>
              <a:cxn ang="0">
                <a:pos x="T197" y="T199"/>
              </a:cxn>
              <a:cxn ang="0">
                <a:pos x="T201" y="T203"/>
              </a:cxn>
              <a:cxn ang="0">
                <a:pos x="T205" y="T207"/>
              </a:cxn>
              <a:cxn ang="0">
                <a:pos x="T209" y="T211"/>
              </a:cxn>
              <a:cxn ang="0">
                <a:pos x="T213" y="T215"/>
              </a:cxn>
              <a:cxn ang="0">
                <a:pos x="T217" y="T219"/>
              </a:cxn>
              <a:cxn ang="0">
                <a:pos x="T221" y="T223"/>
              </a:cxn>
            </a:cxnLst>
            <a:rect l="0" t="0" r="r" b="b"/>
            <a:pathLst>
              <a:path w="1671" h="2523">
                <a:moveTo>
                  <a:pt x="1024" y="1142"/>
                </a:moveTo>
                <a:lnTo>
                  <a:pt x="946" y="1166"/>
                </a:lnTo>
                <a:lnTo>
                  <a:pt x="875" y="1191"/>
                </a:lnTo>
                <a:lnTo>
                  <a:pt x="811" y="1219"/>
                </a:lnTo>
                <a:lnTo>
                  <a:pt x="753" y="1250"/>
                </a:lnTo>
                <a:lnTo>
                  <a:pt x="701" y="1285"/>
                </a:lnTo>
                <a:lnTo>
                  <a:pt x="656" y="1325"/>
                </a:lnTo>
                <a:lnTo>
                  <a:pt x="617" y="1372"/>
                </a:lnTo>
                <a:lnTo>
                  <a:pt x="585" y="1425"/>
                </a:lnTo>
                <a:lnTo>
                  <a:pt x="559" y="1486"/>
                </a:lnTo>
                <a:lnTo>
                  <a:pt x="539" y="1557"/>
                </a:lnTo>
                <a:lnTo>
                  <a:pt x="527" y="1637"/>
                </a:lnTo>
                <a:lnTo>
                  <a:pt x="520" y="1728"/>
                </a:lnTo>
                <a:lnTo>
                  <a:pt x="523" y="1853"/>
                </a:lnTo>
                <a:lnTo>
                  <a:pt x="539" y="1952"/>
                </a:lnTo>
                <a:lnTo>
                  <a:pt x="567" y="2025"/>
                </a:lnTo>
                <a:lnTo>
                  <a:pt x="605" y="2077"/>
                </a:lnTo>
                <a:lnTo>
                  <a:pt x="650" y="2111"/>
                </a:lnTo>
                <a:lnTo>
                  <a:pt x="702" y="2130"/>
                </a:lnTo>
                <a:lnTo>
                  <a:pt x="757" y="2137"/>
                </a:lnTo>
                <a:lnTo>
                  <a:pt x="830" y="2126"/>
                </a:lnTo>
                <a:lnTo>
                  <a:pt x="892" y="2091"/>
                </a:lnTo>
                <a:lnTo>
                  <a:pt x="941" y="2040"/>
                </a:lnTo>
                <a:lnTo>
                  <a:pt x="977" y="1978"/>
                </a:lnTo>
                <a:lnTo>
                  <a:pt x="999" y="1911"/>
                </a:lnTo>
                <a:lnTo>
                  <a:pt x="1024" y="1142"/>
                </a:lnTo>
                <a:moveTo>
                  <a:pt x="1670" y="119"/>
                </a:moveTo>
                <a:lnTo>
                  <a:pt x="1670" y="109"/>
                </a:lnTo>
                <a:lnTo>
                  <a:pt x="1668" y="99"/>
                </a:lnTo>
                <a:lnTo>
                  <a:pt x="1664" y="88"/>
                </a:lnTo>
                <a:lnTo>
                  <a:pt x="1658" y="78"/>
                </a:lnTo>
                <a:lnTo>
                  <a:pt x="1649" y="66"/>
                </a:lnTo>
                <a:lnTo>
                  <a:pt x="1637" y="58"/>
                </a:lnTo>
                <a:lnTo>
                  <a:pt x="1617" y="49"/>
                </a:lnTo>
                <a:lnTo>
                  <a:pt x="1608" y="47"/>
                </a:lnTo>
                <a:lnTo>
                  <a:pt x="1599" y="46"/>
                </a:lnTo>
                <a:lnTo>
                  <a:pt x="1381" y="30"/>
                </a:lnTo>
                <a:lnTo>
                  <a:pt x="1381" y="2135"/>
                </a:lnTo>
                <a:lnTo>
                  <a:pt x="1377" y="2270"/>
                </a:lnTo>
                <a:lnTo>
                  <a:pt x="1335" y="2287"/>
                </a:lnTo>
                <a:lnTo>
                  <a:pt x="1283" y="2302"/>
                </a:lnTo>
                <a:lnTo>
                  <a:pt x="1225" y="2312"/>
                </a:lnTo>
                <a:lnTo>
                  <a:pt x="1162" y="2314"/>
                </a:lnTo>
                <a:lnTo>
                  <a:pt x="1106" y="2299"/>
                </a:lnTo>
                <a:lnTo>
                  <a:pt x="1101" y="2298"/>
                </a:lnTo>
                <a:lnTo>
                  <a:pt x="1064" y="2258"/>
                </a:lnTo>
                <a:lnTo>
                  <a:pt x="1043" y="2204"/>
                </a:lnTo>
                <a:lnTo>
                  <a:pt x="1036" y="2142"/>
                </a:lnTo>
                <a:lnTo>
                  <a:pt x="985" y="2197"/>
                </a:lnTo>
                <a:lnTo>
                  <a:pt x="925" y="2242"/>
                </a:lnTo>
                <a:lnTo>
                  <a:pt x="856" y="2275"/>
                </a:lnTo>
                <a:lnTo>
                  <a:pt x="777" y="2294"/>
                </a:lnTo>
                <a:lnTo>
                  <a:pt x="689" y="2299"/>
                </a:lnTo>
                <a:lnTo>
                  <a:pt x="634" y="2295"/>
                </a:lnTo>
                <a:lnTo>
                  <a:pt x="581" y="2286"/>
                </a:lnTo>
                <a:lnTo>
                  <a:pt x="531" y="2271"/>
                </a:lnTo>
                <a:lnTo>
                  <a:pt x="484" y="2249"/>
                </a:lnTo>
                <a:lnTo>
                  <a:pt x="440" y="2219"/>
                </a:lnTo>
                <a:lnTo>
                  <a:pt x="401" y="2179"/>
                </a:lnTo>
                <a:lnTo>
                  <a:pt x="368" y="2129"/>
                </a:lnTo>
                <a:lnTo>
                  <a:pt x="339" y="2066"/>
                </a:lnTo>
                <a:lnTo>
                  <a:pt x="317" y="1991"/>
                </a:lnTo>
                <a:lnTo>
                  <a:pt x="302" y="1902"/>
                </a:lnTo>
                <a:lnTo>
                  <a:pt x="294" y="1797"/>
                </a:lnTo>
                <a:lnTo>
                  <a:pt x="294" y="1677"/>
                </a:lnTo>
                <a:lnTo>
                  <a:pt x="301" y="1587"/>
                </a:lnTo>
                <a:lnTo>
                  <a:pt x="315" y="1509"/>
                </a:lnTo>
                <a:lnTo>
                  <a:pt x="337" y="1440"/>
                </a:lnTo>
                <a:lnTo>
                  <a:pt x="365" y="1379"/>
                </a:lnTo>
                <a:lnTo>
                  <a:pt x="400" y="1325"/>
                </a:lnTo>
                <a:lnTo>
                  <a:pt x="441" y="1278"/>
                </a:lnTo>
                <a:lnTo>
                  <a:pt x="489" y="1236"/>
                </a:lnTo>
                <a:lnTo>
                  <a:pt x="543" y="1197"/>
                </a:lnTo>
                <a:lnTo>
                  <a:pt x="602" y="1162"/>
                </a:lnTo>
                <a:lnTo>
                  <a:pt x="667" y="1128"/>
                </a:lnTo>
                <a:lnTo>
                  <a:pt x="738" y="1095"/>
                </a:lnTo>
                <a:lnTo>
                  <a:pt x="869" y="1037"/>
                </a:lnTo>
                <a:lnTo>
                  <a:pt x="967" y="992"/>
                </a:lnTo>
                <a:lnTo>
                  <a:pt x="1018" y="970"/>
                </a:lnTo>
                <a:lnTo>
                  <a:pt x="1026" y="925"/>
                </a:lnTo>
                <a:lnTo>
                  <a:pt x="1034" y="868"/>
                </a:lnTo>
                <a:lnTo>
                  <a:pt x="1035" y="852"/>
                </a:lnTo>
                <a:lnTo>
                  <a:pt x="1041" y="790"/>
                </a:lnTo>
                <a:lnTo>
                  <a:pt x="1046" y="686"/>
                </a:lnTo>
                <a:lnTo>
                  <a:pt x="1040" y="590"/>
                </a:lnTo>
                <a:lnTo>
                  <a:pt x="1018" y="515"/>
                </a:lnTo>
                <a:lnTo>
                  <a:pt x="982" y="459"/>
                </a:lnTo>
                <a:lnTo>
                  <a:pt x="936" y="421"/>
                </a:lnTo>
                <a:lnTo>
                  <a:pt x="884" y="399"/>
                </a:lnTo>
                <a:lnTo>
                  <a:pt x="828" y="391"/>
                </a:lnTo>
                <a:lnTo>
                  <a:pt x="771" y="395"/>
                </a:lnTo>
                <a:lnTo>
                  <a:pt x="715" y="413"/>
                </a:lnTo>
                <a:lnTo>
                  <a:pt x="666" y="445"/>
                </a:lnTo>
                <a:lnTo>
                  <a:pt x="625" y="493"/>
                </a:lnTo>
                <a:lnTo>
                  <a:pt x="597" y="559"/>
                </a:lnTo>
                <a:lnTo>
                  <a:pt x="585" y="642"/>
                </a:lnTo>
                <a:lnTo>
                  <a:pt x="585" y="693"/>
                </a:lnTo>
                <a:lnTo>
                  <a:pt x="590" y="749"/>
                </a:lnTo>
                <a:lnTo>
                  <a:pt x="598" y="804"/>
                </a:lnTo>
                <a:lnTo>
                  <a:pt x="607" y="851"/>
                </a:lnTo>
                <a:lnTo>
                  <a:pt x="405" y="852"/>
                </a:lnTo>
                <a:lnTo>
                  <a:pt x="397" y="815"/>
                </a:lnTo>
                <a:lnTo>
                  <a:pt x="387" y="768"/>
                </a:lnTo>
                <a:lnTo>
                  <a:pt x="380" y="711"/>
                </a:lnTo>
                <a:lnTo>
                  <a:pt x="379" y="646"/>
                </a:lnTo>
                <a:lnTo>
                  <a:pt x="386" y="563"/>
                </a:lnTo>
                <a:lnTo>
                  <a:pt x="403" y="490"/>
                </a:lnTo>
                <a:lnTo>
                  <a:pt x="430" y="428"/>
                </a:lnTo>
                <a:lnTo>
                  <a:pt x="465" y="375"/>
                </a:lnTo>
                <a:lnTo>
                  <a:pt x="509" y="332"/>
                </a:lnTo>
                <a:lnTo>
                  <a:pt x="561" y="297"/>
                </a:lnTo>
                <a:lnTo>
                  <a:pt x="622" y="272"/>
                </a:lnTo>
                <a:lnTo>
                  <a:pt x="692" y="255"/>
                </a:lnTo>
                <a:lnTo>
                  <a:pt x="769" y="246"/>
                </a:lnTo>
                <a:lnTo>
                  <a:pt x="854" y="246"/>
                </a:lnTo>
                <a:lnTo>
                  <a:pt x="951" y="254"/>
                </a:lnTo>
                <a:lnTo>
                  <a:pt x="1032" y="273"/>
                </a:lnTo>
                <a:lnTo>
                  <a:pt x="1100" y="301"/>
                </a:lnTo>
                <a:lnTo>
                  <a:pt x="1154" y="339"/>
                </a:lnTo>
                <a:lnTo>
                  <a:pt x="1197" y="384"/>
                </a:lnTo>
                <a:lnTo>
                  <a:pt x="1228" y="437"/>
                </a:lnTo>
                <a:lnTo>
                  <a:pt x="1248" y="497"/>
                </a:lnTo>
                <a:lnTo>
                  <a:pt x="1259" y="563"/>
                </a:lnTo>
                <a:lnTo>
                  <a:pt x="1261" y="635"/>
                </a:lnTo>
                <a:lnTo>
                  <a:pt x="1216" y="2006"/>
                </a:lnTo>
                <a:lnTo>
                  <a:pt x="1218" y="2074"/>
                </a:lnTo>
                <a:lnTo>
                  <a:pt x="1230" y="2121"/>
                </a:lnTo>
                <a:lnTo>
                  <a:pt x="1254" y="2148"/>
                </a:lnTo>
                <a:lnTo>
                  <a:pt x="1292" y="2158"/>
                </a:lnTo>
                <a:lnTo>
                  <a:pt x="1318" y="2157"/>
                </a:lnTo>
                <a:lnTo>
                  <a:pt x="1342" y="2152"/>
                </a:lnTo>
                <a:lnTo>
                  <a:pt x="1363" y="2145"/>
                </a:lnTo>
                <a:lnTo>
                  <a:pt x="1381" y="2135"/>
                </a:lnTo>
                <a:lnTo>
                  <a:pt x="1381" y="30"/>
                </a:lnTo>
                <a:lnTo>
                  <a:pt x="1371" y="30"/>
                </a:lnTo>
                <a:lnTo>
                  <a:pt x="1124" y="16"/>
                </a:lnTo>
                <a:lnTo>
                  <a:pt x="795" y="6"/>
                </a:lnTo>
                <a:lnTo>
                  <a:pt x="548" y="1"/>
                </a:lnTo>
                <a:lnTo>
                  <a:pt x="301" y="0"/>
                </a:lnTo>
                <a:lnTo>
                  <a:pt x="147" y="0"/>
                </a:lnTo>
                <a:lnTo>
                  <a:pt x="134" y="1"/>
                </a:lnTo>
                <a:lnTo>
                  <a:pt x="122" y="2"/>
                </a:lnTo>
                <a:lnTo>
                  <a:pt x="111" y="4"/>
                </a:lnTo>
                <a:lnTo>
                  <a:pt x="100" y="7"/>
                </a:lnTo>
                <a:lnTo>
                  <a:pt x="88" y="10"/>
                </a:lnTo>
                <a:lnTo>
                  <a:pt x="77" y="14"/>
                </a:lnTo>
                <a:lnTo>
                  <a:pt x="64" y="20"/>
                </a:lnTo>
                <a:lnTo>
                  <a:pt x="51" y="28"/>
                </a:lnTo>
                <a:lnTo>
                  <a:pt x="44" y="33"/>
                </a:lnTo>
                <a:lnTo>
                  <a:pt x="36" y="40"/>
                </a:lnTo>
                <a:lnTo>
                  <a:pt x="29" y="47"/>
                </a:lnTo>
                <a:lnTo>
                  <a:pt x="21" y="57"/>
                </a:lnTo>
                <a:lnTo>
                  <a:pt x="15" y="68"/>
                </a:lnTo>
                <a:lnTo>
                  <a:pt x="9" y="82"/>
                </a:lnTo>
                <a:lnTo>
                  <a:pt x="6" y="96"/>
                </a:lnTo>
                <a:lnTo>
                  <a:pt x="5" y="108"/>
                </a:lnTo>
                <a:lnTo>
                  <a:pt x="4" y="187"/>
                </a:lnTo>
                <a:lnTo>
                  <a:pt x="3" y="273"/>
                </a:lnTo>
                <a:lnTo>
                  <a:pt x="2" y="345"/>
                </a:lnTo>
                <a:lnTo>
                  <a:pt x="1" y="437"/>
                </a:lnTo>
                <a:lnTo>
                  <a:pt x="1" y="515"/>
                </a:lnTo>
                <a:lnTo>
                  <a:pt x="0" y="590"/>
                </a:lnTo>
                <a:lnTo>
                  <a:pt x="0" y="642"/>
                </a:lnTo>
                <a:lnTo>
                  <a:pt x="0" y="693"/>
                </a:lnTo>
                <a:lnTo>
                  <a:pt x="0" y="970"/>
                </a:lnTo>
                <a:lnTo>
                  <a:pt x="0" y="1037"/>
                </a:lnTo>
                <a:lnTo>
                  <a:pt x="0" y="1128"/>
                </a:lnTo>
                <a:lnTo>
                  <a:pt x="1" y="1212"/>
                </a:lnTo>
                <a:lnTo>
                  <a:pt x="1" y="1293"/>
                </a:lnTo>
                <a:lnTo>
                  <a:pt x="2" y="1379"/>
                </a:lnTo>
                <a:lnTo>
                  <a:pt x="2" y="1450"/>
                </a:lnTo>
                <a:lnTo>
                  <a:pt x="3" y="1529"/>
                </a:lnTo>
                <a:lnTo>
                  <a:pt x="4" y="1608"/>
                </a:lnTo>
                <a:lnTo>
                  <a:pt x="5" y="1687"/>
                </a:lnTo>
                <a:lnTo>
                  <a:pt x="6" y="1766"/>
                </a:lnTo>
                <a:lnTo>
                  <a:pt x="7" y="1845"/>
                </a:lnTo>
                <a:lnTo>
                  <a:pt x="8" y="1923"/>
                </a:lnTo>
                <a:lnTo>
                  <a:pt x="9" y="2006"/>
                </a:lnTo>
                <a:lnTo>
                  <a:pt x="10" y="2081"/>
                </a:lnTo>
                <a:lnTo>
                  <a:pt x="15" y="2450"/>
                </a:lnTo>
                <a:lnTo>
                  <a:pt x="15" y="2466"/>
                </a:lnTo>
                <a:lnTo>
                  <a:pt x="15" y="2475"/>
                </a:lnTo>
                <a:lnTo>
                  <a:pt x="19" y="2486"/>
                </a:lnTo>
                <a:lnTo>
                  <a:pt x="25" y="2494"/>
                </a:lnTo>
                <a:lnTo>
                  <a:pt x="36" y="2503"/>
                </a:lnTo>
                <a:lnTo>
                  <a:pt x="47" y="2509"/>
                </a:lnTo>
                <a:lnTo>
                  <a:pt x="58" y="2513"/>
                </a:lnTo>
                <a:lnTo>
                  <a:pt x="69" y="2514"/>
                </a:lnTo>
                <a:lnTo>
                  <a:pt x="953" y="2523"/>
                </a:lnTo>
                <a:lnTo>
                  <a:pt x="1364" y="2519"/>
                </a:lnTo>
                <a:lnTo>
                  <a:pt x="1518" y="2516"/>
                </a:lnTo>
                <a:lnTo>
                  <a:pt x="1533" y="2515"/>
                </a:lnTo>
                <a:lnTo>
                  <a:pt x="1548" y="2513"/>
                </a:lnTo>
                <a:lnTo>
                  <a:pt x="1558" y="2510"/>
                </a:lnTo>
                <a:lnTo>
                  <a:pt x="1568" y="2507"/>
                </a:lnTo>
                <a:lnTo>
                  <a:pt x="1577" y="2501"/>
                </a:lnTo>
                <a:lnTo>
                  <a:pt x="1585" y="2495"/>
                </a:lnTo>
                <a:lnTo>
                  <a:pt x="1591" y="2486"/>
                </a:lnTo>
                <a:lnTo>
                  <a:pt x="1591" y="2466"/>
                </a:lnTo>
                <a:lnTo>
                  <a:pt x="1592" y="2396"/>
                </a:lnTo>
                <a:lnTo>
                  <a:pt x="1594" y="2314"/>
                </a:lnTo>
                <a:lnTo>
                  <a:pt x="1595" y="2239"/>
                </a:lnTo>
                <a:lnTo>
                  <a:pt x="1597" y="2135"/>
                </a:lnTo>
                <a:lnTo>
                  <a:pt x="1599" y="2066"/>
                </a:lnTo>
                <a:lnTo>
                  <a:pt x="1600" y="2001"/>
                </a:lnTo>
                <a:lnTo>
                  <a:pt x="1602" y="1922"/>
                </a:lnTo>
                <a:lnTo>
                  <a:pt x="1605" y="1843"/>
                </a:lnTo>
                <a:lnTo>
                  <a:pt x="1607" y="1764"/>
                </a:lnTo>
                <a:lnTo>
                  <a:pt x="1609" y="1685"/>
                </a:lnTo>
                <a:lnTo>
                  <a:pt x="1612" y="1607"/>
                </a:lnTo>
                <a:lnTo>
                  <a:pt x="1614" y="1528"/>
                </a:lnTo>
                <a:lnTo>
                  <a:pt x="1617" y="1449"/>
                </a:lnTo>
                <a:lnTo>
                  <a:pt x="1619" y="1370"/>
                </a:lnTo>
                <a:lnTo>
                  <a:pt x="1622" y="1291"/>
                </a:lnTo>
                <a:lnTo>
                  <a:pt x="1625" y="1212"/>
                </a:lnTo>
                <a:lnTo>
                  <a:pt x="1628" y="1128"/>
                </a:lnTo>
                <a:lnTo>
                  <a:pt x="1631" y="1055"/>
                </a:lnTo>
                <a:lnTo>
                  <a:pt x="1634" y="976"/>
                </a:lnTo>
                <a:lnTo>
                  <a:pt x="1637" y="897"/>
                </a:lnTo>
                <a:lnTo>
                  <a:pt x="1641" y="815"/>
                </a:lnTo>
                <a:lnTo>
                  <a:pt x="1644" y="739"/>
                </a:lnTo>
                <a:lnTo>
                  <a:pt x="1652" y="559"/>
                </a:lnTo>
                <a:lnTo>
                  <a:pt x="1655" y="490"/>
                </a:lnTo>
                <a:lnTo>
                  <a:pt x="1665" y="246"/>
                </a:lnTo>
                <a:lnTo>
                  <a:pt x="1670" y="135"/>
                </a:lnTo>
                <a:lnTo>
                  <a:pt x="1670" y="119"/>
                </a:lnTo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rot="0" vert="horz" wrap="square" lIns="68580" tIns="34290" rIns="68580" bIns="34290" anchor="t" anchorCtr="0" upright="1">
            <a:noAutofit/>
          </a:bodyPr>
          <a:lstStyle/>
          <a:p>
            <a:endParaRPr lang="de-CH" sz="135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58815F2E-3EDC-4A92-8B22-BEB02D60055B}"/>
              </a:ext>
            </a:extLst>
          </p:cNvPr>
          <p:cNvSpPr txBox="1"/>
          <p:nvPr/>
        </p:nvSpPr>
        <p:spPr>
          <a:xfrm>
            <a:off x="2360047" y="4953591"/>
            <a:ext cx="2791376" cy="11695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/>
                </a:solidFill>
                <a:latin typeface="Fira Sans" panose="020B0503050000020004" pitchFamily="34" charset="0"/>
              </a:rPr>
              <a:t>Suppen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CH" sz="1400" dirty="0">
                <a:solidFill>
                  <a:schemeClr val="bg1"/>
                </a:solidFill>
                <a:latin typeface="Fira Sans" panose="020B0503050000020004" pitchFamily="34" charset="0"/>
              </a:rPr>
              <a:t>Tomatensuppe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CH" sz="1400" dirty="0">
                <a:solidFill>
                  <a:schemeClr val="bg1"/>
                </a:solidFill>
                <a:latin typeface="Fira Sans" panose="020B0503050000020004" pitchFamily="34" charset="0"/>
              </a:rPr>
              <a:t>Hühnersuppe mit Reisnudeln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CH" sz="1400" dirty="0">
                <a:solidFill>
                  <a:schemeClr val="bg1"/>
                </a:solidFill>
                <a:latin typeface="Fira Sans" panose="020B0503050000020004" pitchFamily="34" charset="0"/>
              </a:rPr>
              <a:t>Gemüsebrühe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CH" sz="1400" dirty="0">
                <a:solidFill>
                  <a:schemeClr val="bg1"/>
                </a:solidFill>
                <a:latin typeface="Fira Sans" panose="020B0503050000020004" pitchFamily="34" charset="0"/>
              </a:rPr>
              <a:t>Linseneintopf</a:t>
            </a:r>
          </a:p>
        </p:txBody>
      </p:sp>
      <p:sp>
        <p:nvSpPr>
          <p:cNvPr id="30" name="AutoShape 8">
            <a:extLst>
              <a:ext uri="{FF2B5EF4-FFF2-40B4-BE49-F238E27FC236}">
                <a16:creationId xmlns:a16="http://schemas.microsoft.com/office/drawing/2014/main" id="{9E855D1A-A48B-4660-B381-F30BC343D274}"/>
              </a:ext>
            </a:extLst>
          </p:cNvPr>
          <p:cNvSpPr>
            <a:spLocks noChangeAspect="1" noEditPoints="1" noChangeArrowheads="1" noChangeShapeType="1" noTextEdit="1"/>
          </p:cNvSpPr>
          <p:nvPr/>
        </p:nvSpPr>
        <p:spPr bwMode="auto">
          <a:xfrm rot="16200000">
            <a:off x="5829507" y="511830"/>
            <a:ext cx="1093581" cy="2875637"/>
          </a:xfrm>
          <a:custGeom>
            <a:avLst/>
            <a:gdLst>
              <a:gd name="T0" fmla="+- 0 3993 3182"/>
              <a:gd name="T1" fmla="*/ T0 w 1671"/>
              <a:gd name="T2" fmla="+- 0 10991 9772"/>
              <a:gd name="T3" fmla="*/ 10991 h 2523"/>
              <a:gd name="T4" fmla="+- 0 3799 3182"/>
              <a:gd name="T5" fmla="*/ T4 w 1671"/>
              <a:gd name="T6" fmla="+- 0 11144 9772"/>
              <a:gd name="T7" fmla="*/ 11144 h 2523"/>
              <a:gd name="T8" fmla="+- 0 3709 3182"/>
              <a:gd name="T9" fmla="*/ T8 w 1671"/>
              <a:gd name="T10" fmla="+- 0 11409 9772"/>
              <a:gd name="T11" fmla="*/ 11409 h 2523"/>
              <a:gd name="T12" fmla="+- 0 3749 3182"/>
              <a:gd name="T13" fmla="*/ T12 w 1671"/>
              <a:gd name="T14" fmla="+- 0 11797 9772"/>
              <a:gd name="T15" fmla="*/ 11797 h 2523"/>
              <a:gd name="T16" fmla="+- 0 3939 3182"/>
              <a:gd name="T17" fmla="*/ T16 w 1671"/>
              <a:gd name="T18" fmla="+- 0 11909 9772"/>
              <a:gd name="T19" fmla="*/ 11909 h 2523"/>
              <a:gd name="T20" fmla="+- 0 4159 3182"/>
              <a:gd name="T21" fmla="*/ T20 w 1671"/>
              <a:gd name="T22" fmla="+- 0 11750 9772"/>
              <a:gd name="T23" fmla="*/ 11750 h 2523"/>
              <a:gd name="T24" fmla="+- 0 4852 3182"/>
              <a:gd name="T25" fmla="*/ T24 w 1671"/>
              <a:gd name="T26" fmla="+- 0 9881 9772"/>
              <a:gd name="T27" fmla="*/ 9881 h 2523"/>
              <a:gd name="T28" fmla="+- 0 4831 3182"/>
              <a:gd name="T29" fmla="*/ T28 w 1671"/>
              <a:gd name="T30" fmla="+- 0 9838 9772"/>
              <a:gd name="T31" fmla="*/ 9838 h 2523"/>
              <a:gd name="T32" fmla="+- 0 4781 3182"/>
              <a:gd name="T33" fmla="*/ T32 w 1671"/>
              <a:gd name="T34" fmla="+- 0 9818 9772"/>
              <a:gd name="T35" fmla="*/ 9818 h 2523"/>
              <a:gd name="T36" fmla="+- 0 4517 3182"/>
              <a:gd name="T37" fmla="*/ T36 w 1671"/>
              <a:gd name="T38" fmla="+- 0 12059 9772"/>
              <a:gd name="T39" fmla="*/ 12059 h 2523"/>
              <a:gd name="T40" fmla="+- 0 4288 3182"/>
              <a:gd name="T41" fmla="*/ T40 w 1671"/>
              <a:gd name="T42" fmla="+- 0 12071 9772"/>
              <a:gd name="T43" fmla="*/ 12071 h 2523"/>
              <a:gd name="T44" fmla="+- 0 4218 3182"/>
              <a:gd name="T45" fmla="*/ T44 w 1671"/>
              <a:gd name="T46" fmla="+- 0 11914 9772"/>
              <a:gd name="T47" fmla="*/ 11914 h 2523"/>
              <a:gd name="T48" fmla="+- 0 3959 3182"/>
              <a:gd name="T49" fmla="*/ T48 w 1671"/>
              <a:gd name="T50" fmla="+- 0 12066 9772"/>
              <a:gd name="T51" fmla="*/ 12066 h 2523"/>
              <a:gd name="T52" fmla="+- 0 3713 3182"/>
              <a:gd name="T53" fmla="*/ T52 w 1671"/>
              <a:gd name="T54" fmla="+- 0 12043 9772"/>
              <a:gd name="T55" fmla="*/ 12043 h 2523"/>
              <a:gd name="T56" fmla="+- 0 3550 3182"/>
              <a:gd name="T57" fmla="*/ T56 w 1671"/>
              <a:gd name="T58" fmla="+- 0 11901 9772"/>
              <a:gd name="T59" fmla="*/ 11901 h 2523"/>
              <a:gd name="T60" fmla="+- 0 3476 3182"/>
              <a:gd name="T61" fmla="*/ T60 w 1671"/>
              <a:gd name="T62" fmla="+- 0 11569 9772"/>
              <a:gd name="T63" fmla="*/ 11569 h 2523"/>
              <a:gd name="T64" fmla="+- 0 3519 3182"/>
              <a:gd name="T65" fmla="*/ T64 w 1671"/>
              <a:gd name="T66" fmla="+- 0 11212 9772"/>
              <a:gd name="T67" fmla="*/ 11212 h 2523"/>
              <a:gd name="T68" fmla="+- 0 3671 3182"/>
              <a:gd name="T69" fmla="*/ T68 w 1671"/>
              <a:gd name="T70" fmla="+- 0 11008 9772"/>
              <a:gd name="T71" fmla="*/ 11008 h 2523"/>
              <a:gd name="T72" fmla="+- 0 3920 3182"/>
              <a:gd name="T73" fmla="*/ T72 w 1671"/>
              <a:gd name="T74" fmla="+- 0 10867 9772"/>
              <a:gd name="T75" fmla="*/ 10867 h 2523"/>
              <a:gd name="T76" fmla="+- 0 4208 3182"/>
              <a:gd name="T77" fmla="*/ T76 w 1671"/>
              <a:gd name="T78" fmla="+- 0 10697 9772"/>
              <a:gd name="T79" fmla="*/ 10697 h 2523"/>
              <a:gd name="T80" fmla="+- 0 4228 3182"/>
              <a:gd name="T81" fmla="*/ T80 w 1671"/>
              <a:gd name="T82" fmla="+- 0 10458 9772"/>
              <a:gd name="T83" fmla="*/ 10458 h 2523"/>
              <a:gd name="T84" fmla="+- 0 4118 3182"/>
              <a:gd name="T85" fmla="*/ T84 w 1671"/>
              <a:gd name="T86" fmla="+- 0 10193 9772"/>
              <a:gd name="T87" fmla="*/ 10193 h 2523"/>
              <a:gd name="T88" fmla="+- 0 3897 3182"/>
              <a:gd name="T89" fmla="*/ T88 w 1671"/>
              <a:gd name="T90" fmla="+- 0 10185 9772"/>
              <a:gd name="T91" fmla="*/ 10185 h 2523"/>
              <a:gd name="T92" fmla="+- 0 3767 3182"/>
              <a:gd name="T93" fmla="*/ T92 w 1671"/>
              <a:gd name="T94" fmla="+- 0 10414 9772"/>
              <a:gd name="T95" fmla="*/ 10414 h 2523"/>
              <a:gd name="T96" fmla="+- 0 3789 3182"/>
              <a:gd name="T97" fmla="*/ T96 w 1671"/>
              <a:gd name="T98" fmla="+- 0 10623 9772"/>
              <a:gd name="T99" fmla="*/ 10623 h 2523"/>
              <a:gd name="T100" fmla="+- 0 3562 3182"/>
              <a:gd name="T101" fmla="*/ T100 w 1671"/>
              <a:gd name="T102" fmla="+- 0 10483 9772"/>
              <a:gd name="T103" fmla="*/ 10483 h 2523"/>
              <a:gd name="T104" fmla="+- 0 3612 3182"/>
              <a:gd name="T105" fmla="*/ T104 w 1671"/>
              <a:gd name="T106" fmla="+- 0 10200 9772"/>
              <a:gd name="T107" fmla="*/ 10200 h 2523"/>
              <a:gd name="T108" fmla="+- 0 3804 3182"/>
              <a:gd name="T109" fmla="*/ T108 w 1671"/>
              <a:gd name="T110" fmla="+- 0 10044 9772"/>
              <a:gd name="T111" fmla="*/ 10044 h 2523"/>
              <a:gd name="T112" fmla="+- 0 4133 3182"/>
              <a:gd name="T113" fmla="*/ T112 w 1671"/>
              <a:gd name="T114" fmla="+- 0 10026 9772"/>
              <a:gd name="T115" fmla="*/ 10026 h 2523"/>
              <a:gd name="T116" fmla="+- 0 4379 3182"/>
              <a:gd name="T117" fmla="*/ T116 w 1671"/>
              <a:gd name="T118" fmla="+- 0 10156 9772"/>
              <a:gd name="T119" fmla="*/ 10156 h 2523"/>
              <a:gd name="T120" fmla="+- 0 4443 3182"/>
              <a:gd name="T121" fmla="*/ T120 w 1671"/>
              <a:gd name="T122" fmla="+- 0 10407 9772"/>
              <a:gd name="T123" fmla="*/ 10407 h 2523"/>
              <a:gd name="T124" fmla="+- 0 4436 3182"/>
              <a:gd name="T125" fmla="*/ T124 w 1671"/>
              <a:gd name="T126" fmla="+- 0 11920 9772"/>
              <a:gd name="T127" fmla="*/ 11920 h 2523"/>
              <a:gd name="T128" fmla="+- 0 4545 3182"/>
              <a:gd name="T129" fmla="*/ T128 w 1671"/>
              <a:gd name="T130" fmla="+- 0 11917 9772"/>
              <a:gd name="T131" fmla="*/ 11917 h 2523"/>
              <a:gd name="T132" fmla="+- 0 4306 3182"/>
              <a:gd name="T133" fmla="*/ T132 w 1671"/>
              <a:gd name="T134" fmla="+- 0 9788 9772"/>
              <a:gd name="T135" fmla="*/ 9788 h 2523"/>
              <a:gd name="T136" fmla="+- 0 3329 3182"/>
              <a:gd name="T137" fmla="*/ T136 w 1671"/>
              <a:gd name="T138" fmla="+- 0 9772 9772"/>
              <a:gd name="T139" fmla="*/ 9772 h 2523"/>
              <a:gd name="T140" fmla="+- 0 3282 3182"/>
              <a:gd name="T141" fmla="*/ T140 w 1671"/>
              <a:gd name="T142" fmla="+- 0 9779 9772"/>
              <a:gd name="T143" fmla="*/ 9779 h 2523"/>
              <a:gd name="T144" fmla="+- 0 3233 3182"/>
              <a:gd name="T145" fmla="*/ T144 w 1671"/>
              <a:gd name="T146" fmla="+- 0 9800 9772"/>
              <a:gd name="T147" fmla="*/ 9800 h 2523"/>
              <a:gd name="T148" fmla="+- 0 3203 3182"/>
              <a:gd name="T149" fmla="*/ T148 w 1671"/>
              <a:gd name="T150" fmla="+- 0 9829 9772"/>
              <a:gd name="T151" fmla="*/ 9829 h 2523"/>
              <a:gd name="T152" fmla="+- 0 3187 3182"/>
              <a:gd name="T153" fmla="*/ T152 w 1671"/>
              <a:gd name="T154" fmla="+- 0 9880 9772"/>
              <a:gd name="T155" fmla="*/ 9880 h 2523"/>
              <a:gd name="T156" fmla="+- 0 3183 3182"/>
              <a:gd name="T157" fmla="*/ T156 w 1671"/>
              <a:gd name="T158" fmla="+- 0 10209 9772"/>
              <a:gd name="T159" fmla="*/ 10209 h 2523"/>
              <a:gd name="T160" fmla="+- 0 3182 3182"/>
              <a:gd name="T161" fmla="*/ T160 w 1671"/>
              <a:gd name="T162" fmla="+- 0 10465 9772"/>
              <a:gd name="T163" fmla="*/ 10465 h 2523"/>
              <a:gd name="T164" fmla="+- 0 3183 3182"/>
              <a:gd name="T165" fmla="*/ T164 w 1671"/>
              <a:gd name="T166" fmla="+- 0 10984 9772"/>
              <a:gd name="T167" fmla="*/ 10984 h 2523"/>
              <a:gd name="T168" fmla="+- 0 3185 3182"/>
              <a:gd name="T169" fmla="*/ T168 w 1671"/>
              <a:gd name="T170" fmla="+- 0 11301 9772"/>
              <a:gd name="T171" fmla="*/ 11301 h 2523"/>
              <a:gd name="T172" fmla="+- 0 3189 3182"/>
              <a:gd name="T173" fmla="*/ T172 w 1671"/>
              <a:gd name="T174" fmla="+- 0 11617 9772"/>
              <a:gd name="T175" fmla="*/ 11617 h 2523"/>
              <a:gd name="T176" fmla="+- 0 3197 3182"/>
              <a:gd name="T177" fmla="*/ T176 w 1671"/>
              <a:gd name="T178" fmla="+- 0 12222 9772"/>
              <a:gd name="T179" fmla="*/ 12222 h 2523"/>
              <a:gd name="T180" fmla="+- 0 3207 3182"/>
              <a:gd name="T181" fmla="*/ T180 w 1671"/>
              <a:gd name="T182" fmla="+- 0 12266 9772"/>
              <a:gd name="T183" fmla="*/ 12266 h 2523"/>
              <a:gd name="T184" fmla="+- 0 3251 3182"/>
              <a:gd name="T185" fmla="*/ T184 w 1671"/>
              <a:gd name="T186" fmla="+- 0 12286 9772"/>
              <a:gd name="T187" fmla="*/ 12286 h 2523"/>
              <a:gd name="T188" fmla="+- 0 4715 3182"/>
              <a:gd name="T189" fmla="*/ T188 w 1671"/>
              <a:gd name="T190" fmla="+- 0 12287 9772"/>
              <a:gd name="T191" fmla="*/ 12287 h 2523"/>
              <a:gd name="T192" fmla="+- 0 4759 3182"/>
              <a:gd name="T193" fmla="*/ T192 w 1671"/>
              <a:gd name="T194" fmla="+- 0 12273 9772"/>
              <a:gd name="T195" fmla="*/ 12273 h 2523"/>
              <a:gd name="T196" fmla="+- 0 4774 3182"/>
              <a:gd name="T197" fmla="*/ T196 w 1671"/>
              <a:gd name="T198" fmla="+- 0 12168 9772"/>
              <a:gd name="T199" fmla="*/ 12168 h 2523"/>
              <a:gd name="T200" fmla="+- 0 4781 3182"/>
              <a:gd name="T201" fmla="*/ T200 w 1671"/>
              <a:gd name="T202" fmla="+- 0 11838 9772"/>
              <a:gd name="T203" fmla="*/ 11838 h 2523"/>
              <a:gd name="T204" fmla="+- 0 4789 3182"/>
              <a:gd name="T205" fmla="*/ T204 w 1671"/>
              <a:gd name="T206" fmla="+- 0 11536 9772"/>
              <a:gd name="T207" fmla="*/ 11536 h 2523"/>
              <a:gd name="T208" fmla="+- 0 4799 3182"/>
              <a:gd name="T209" fmla="*/ T208 w 1671"/>
              <a:gd name="T210" fmla="+- 0 11221 9772"/>
              <a:gd name="T211" fmla="*/ 11221 h 2523"/>
              <a:gd name="T212" fmla="+- 0 4810 3182"/>
              <a:gd name="T213" fmla="*/ T212 w 1671"/>
              <a:gd name="T214" fmla="+- 0 10900 9772"/>
              <a:gd name="T215" fmla="*/ 10900 h 2523"/>
              <a:gd name="T216" fmla="+- 0 4823 3182"/>
              <a:gd name="T217" fmla="*/ T216 w 1671"/>
              <a:gd name="T218" fmla="+- 0 10587 9772"/>
              <a:gd name="T219" fmla="*/ 10587 h 2523"/>
              <a:gd name="T220" fmla="+- 0 4847 3182"/>
              <a:gd name="T221" fmla="*/ T220 w 1671"/>
              <a:gd name="T222" fmla="+- 0 10018 9772"/>
              <a:gd name="T223" fmla="*/ 10018 h 252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  <a:cxn ang="0">
                <a:pos x="T173" y="T175"/>
              </a:cxn>
              <a:cxn ang="0">
                <a:pos x="T177" y="T179"/>
              </a:cxn>
              <a:cxn ang="0">
                <a:pos x="T181" y="T183"/>
              </a:cxn>
              <a:cxn ang="0">
                <a:pos x="T185" y="T187"/>
              </a:cxn>
              <a:cxn ang="0">
                <a:pos x="T189" y="T191"/>
              </a:cxn>
              <a:cxn ang="0">
                <a:pos x="T193" y="T195"/>
              </a:cxn>
              <a:cxn ang="0">
                <a:pos x="T197" y="T199"/>
              </a:cxn>
              <a:cxn ang="0">
                <a:pos x="T201" y="T203"/>
              </a:cxn>
              <a:cxn ang="0">
                <a:pos x="T205" y="T207"/>
              </a:cxn>
              <a:cxn ang="0">
                <a:pos x="T209" y="T211"/>
              </a:cxn>
              <a:cxn ang="0">
                <a:pos x="T213" y="T215"/>
              </a:cxn>
              <a:cxn ang="0">
                <a:pos x="T217" y="T219"/>
              </a:cxn>
              <a:cxn ang="0">
                <a:pos x="T221" y="T223"/>
              </a:cxn>
            </a:cxnLst>
            <a:rect l="0" t="0" r="r" b="b"/>
            <a:pathLst>
              <a:path w="1671" h="2523">
                <a:moveTo>
                  <a:pt x="1024" y="1142"/>
                </a:moveTo>
                <a:lnTo>
                  <a:pt x="946" y="1166"/>
                </a:lnTo>
                <a:lnTo>
                  <a:pt x="875" y="1191"/>
                </a:lnTo>
                <a:lnTo>
                  <a:pt x="811" y="1219"/>
                </a:lnTo>
                <a:lnTo>
                  <a:pt x="753" y="1250"/>
                </a:lnTo>
                <a:lnTo>
                  <a:pt x="701" y="1285"/>
                </a:lnTo>
                <a:lnTo>
                  <a:pt x="656" y="1325"/>
                </a:lnTo>
                <a:lnTo>
                  <a:pt x="617" y="1372"/>
                </a:lnTo>
                <a:lnTo>
                  <a:pt x="585" y="1425"/>
                </a:lnTo>
                <a:lnTo>
                  <a:pt x="559" y="1486"/>
                </a:lnTo>
                <a:lnTo>
                  <a:pt x="539" y="1557"/>
                </a:lnTo>
                <a:lnTo>
                  <a:pt x="527" y="1637"/>
                </a:lnTo>
                <a:lnTo>
                  <a:pt x="520" y="1728"/>
                </a:lnTo>
                <a:lnTo>
                  <a:pt x="523" y="1853"/>
                </a:lnTo>
                <a:lnTo>
                  <a:pt x="539" y="1952"/>
                </a:lnTo>
                <a:lnTo>
                  <a:pt x="567" y="2025"/>
                </a:lnTo>
                <a:lnTo>
                  <a:pt x="605" y="2077"/>
                </a:lnTo>
                <a:lnTo>
                  <a:pt x="650" y="2111"/>
                </a:lnTo>
                <a:lnTo>
                  <a:pt x="702" y="2130"/>
                </a:lnTo>
                <a:lnTo>
                  <a:pt x="757" y="2137"/>
                </a:lnTo>
                <a:lnTo>
                  <a:pt x="830" y="2126"/>
                </a:lnTo>
                <a:lnTo>
                  <a:pt x="892" y="2091"/>
                </a:lnTo>
                <a:lnTo>
                  <a:pt x="941" y="2040"/>
                </a:lnTo>
                <a:lnTo>
                  <a:pt x="977" y="1978"/>
                </a:lnTo>
                <a:lnTo>
                  <a:pt x="999" y="1911"/>
                </a:lnTo>
                <a:lnTo>
                  <a:pt x="1024" y="1142"/>
                </a:lnTo>
                <a:moveTo>
                  <a:pt x="1670" y="119"/>
                </a:moveTo>
                <a:lnTo>
                  <a:pt x="1670" y="109"/>
                </a:lnTo>
                <a:lnTo>
                  <a:pt x="1668" y="99"/>
                </a:lnTo>
                <a:lnTo>
                  <a:pt x="1664" y="88"/>
                </a:lnTo>
                <a:lnTo>
                  <a:pt x="1658" y="78"/>
                </a:lnTo>
                <a:lnTo>
                  <a:pt x="1649" y="66"/>
                </a:lnTo>
                <a:lnTo>
                  <a:pt x="1637" y="58"/>
                </a:lnTo>
                <a:lnTo>
                  <a:pt x="1617" y="49"/>
                </a:lnTo>
                <a:lnTo>
                  <a:pt x="1608" y="47"/>
                </a:lnTo>
                <a:lnTo>
                  <a:pt x="1599" y="46"/>
                </a:lnTo>
                <a:lnTo>
                  <a:pt x="1381" y="30"/>
                </a:lnTo>
                <a:lnTo>
                  <a:pt x="1381" y="2135"/>
                </a:lnTo>
                <a:lnTo>
                  <a:pt x="1377" y="2270"/>
                </a:lnTo>
                <a:lnTo>
                  <a:pt x="1335" y="2287"/>
                </a:lnTo>
                <a:lnTo>
                  <a:pt x="1283" y="2302"/>
                </a:lnTo>
                <a:lnTo>
                  <a:pt x="1225" y="2312"/>
                </a:lnTo>
                <a:lnTo>
                  <a:pt x="1162" y="2314"/>
                </a:lnTo>
                <a:lnTo>
                  <a:pt x="1106" y="2299"/>
                </a:lnTo>
                <a:lnTo>
                  <a:pt x="1101" y="2298"/>
                </a:lnTo>
                <a:lnTo>
                  <a:pt x="1064" y="2258"/>
                </a:lnTo>
                <a:lnTo>
                  <a:pt x="1043" y="2204"/>
                </a:lnTo>
                <a:lnTo>
                  <a:pt x="1036" y="2142"/>
                </a:lnTo>
                <a:lnTo>
                  <a:pt x="985" y="2197"/>
                </a:lnTo>
                <a:lnTo>
                  <a:pt x="925" y="2242"/>
                </a:lnTo>
                <a:lnTo>
                  <a:pt x="856" y="2275"/>
                </a:lnTo>
                <a:lnTo>
                  <a:pt x="777" y="2294"/>
                </a:lnTo>
                <a:lnTo>
                  <a:pt x="689" y="2299"/>
                </a:lnTo>
                <a:lnTo>
                  <a:pt x="634" y="2295"/>
                </a:lnTo>
                <a:lnTo>
                  <a:pt x="581" y="2286"/>
                </a:lnTo>
                <a:lnTo>
                  <a:pt x="531" y="2271"/>
                </a:lnTo>
                <a:lnTo>
                  <a:pt x="484" y="2249"/>
                </a:lnTo>
                <a:lnTo>
                  <a:pt x="440" y="2219"/>
                </a:lnTo>
                <a:lnTo>
                  <a:pt x="401" y="2179"/>
                </a:lnTo>
                <a:lnTo>
                  <a:pt x="368" y="2129"/>
                </a:lnTo>
                <a:lnTo>
                  <a:pt x="339" y="2066"/>
                </a:lnTo>
                <a:lnTo>
                  <a:pt x="317" y="1991"/>
                </a:lnTo>
                <a:lnTo>
                  <a:pt x="302" y="1902"/>
                </a:lnTo>
                <a:lnTo>
                  <a:pt x="294" y="1797"/>
                </a:lnTo>
                <a:lnTo>
                  <a:pt x="294" y="1677"/>
                </a:lnTo>
                <a:lnTo>
                  <a:pt x="301" y="1587"/>
                </a:lnTo>
                <a:lnTo>
                  <a:pt x="315" y="1509"/>
                </a:lnTo>
                <a:lnTo>
                  <a:pt x="337" y="1440"/>
                </a:lnTo>
                <a:lnTo>
                  <a:pt x="365" y="1379"/>
                </a:lnTo>
                <a:lnTo>
                  <a:pt x="400" y="1325"/>
                </a:lnTo>
                <a:lnTo>
                  <a:pt x="441" y="1278"/>
                </a:lnTo>
                <a:lnTo>
                  <a:pt x="489" y="1236"/>
                </a:lnTo>
                <a:lnTo>
                  <a:pt x="543" y="1197"/>
                </a:lnTo>
                <a:lnTo>
                  <a:pt x="602" y="1162"/>
                </a:lnTo>
                <a:lnTo>
                  <a:pt x="667" y="1128"/>
                </a:lnTo>
                <a:lnTo>
                  <a:pt x="738" y="1095"/>
                </a:lnTo>
                <a:lnTo>
                  <a:pt x="869" y="1037"/>
                </a:lnTo>
                <a:lnTo>
                  <a:pt x="967" y="992"/>
                </a:lnTo>
                <a:lnTo>
                  <a:pt x="1018" y="970"/>
                </a:lnTo>
                <a:lnTo>
                  <a:pt x="1026" y="925"/>
                </a:lnTo>
                <a:lnTo>
                  <a:pt x="1034" y="868"/>
                </a:lnTo>
                <a:lnTo>
                  <a:pt x="1035" y="852"/>
                </a:lnTo>
                <a:lnTo>
                  <a:pt x="1041" y="790"/>
                </a:lnTo>
                <a:lnTo>
                  <a:pt x="1046" y="686"/>
                </a:lnTo>
                <a:lnTo>
                  <a:pt x="1040" y="590"/>
                </a:lnTo>
                <a:lnTo>
                  <a:pt x="1018" y="515"/>
                </a:lnTo>
                <a:lnTo>
                  <a:pt x="982" y="459"/>
                </a:lnTo>
                <a:lnTo>
                  <a:pt x="936" y="421"/>
                </a:lnTo>
                <a:lnTo>
                  <a:pt x="884" y="399"/>
                </a:lnTo>
                <a:lnTo>
                  <a:pt x="828" y="391"/>
                </a:lnTo>
                <a:lnTo>
                  <a:pt x="771" y="395"/>
                </a:lnTo>
                <a:lnTo>
                  <a:pt x="715" y="413"/>
                </a:lnTo>
                <a:lnTo>
                  <a:pt x="666" y="445"/>
                </a:lnTo>
                <a:lnTo>
                  <a:pt x="625" y="493"/>
                </a:lnTo>
                <a:lnTo>
                  <a:pt x="597" y="559"/>
                </a:lnTo>
                <a:lnTo>
                  <a:pt x="585" y="642"/>
                </a:lnTo>
                <a:lnTo>
                  <a:pt x="585" y="693"/>
                </a:lnTo>
                <a:lnTo>
                  <a:pt x="590" y="749"/>
                </a:lnTo>
                <a:lnTo>
                  <a:pt x="598" y="804"/>
                </a:lnTo>
                <a:lnTo>
                  <a:pt x="607" y="851"/>
                </a:lnTo>
                <a:lnTo>
                  <a:pt x="405" y="852"/>
                </a:lnTo>
                <a:lnTo>
                  <a:pt x="397" y="815"/>
                </a:lnTo>
                <a:lnTo>
                  <a:pt x="387" y="768"/>
                </a:lnTo>
                <a:lnTo>
                  <a:pt x="380" y="711"/>
                </a:lnTo>
                <a:lnTo>
                  <a:pt x="379" y="646"/>
                </a:lnTo>
                <a:lnTo>
                  <a:pt x="386" y="563"/>
                </a:lnTo>
                <a:lnTo>
                  <a:pt x="403" y="490"/>
                </a:lnTo>
                <a:lnTo>
                  <a:pt x="430" y="428"/>
                </a:lnTo>
                <a:lnTo>
                  <a:pt x="465" y="375"/>
                </a:lnTo>
                <a:lnTo>
                  <a:pt x="509" y="332"/>
                </a:lnTo>
                <a:lnTo>
                  <a:pt x="561" y="297"/>
                </a:lnTo>
                <a:lnTo>
                  <a:pt x="622" y="272"/>
                </a:lnTo>
                <a:lnTo>
                  <a:pt x="692" y="255"/>
                </a:lnTo>
                <a:lnTo>
                  <a:pt x="769" y="246"/>
                </a:lnTo>
                <a:lnTo>
                  <a:pt x="854" y="246"/>
                </a:lnTo>
                <a:lnTo>
                  <a:pt x="951" y="254"/>
                </a:lnTo>
                <a:lnTo>
                  <a:pt x="1032" y="273"/>
                </a:lnTo>
                <a:lnTo>
                  <a:pt x="1100" y="301"/>
                </a:lnTo>
                <a:lnTo>
                  <a:pt x="1154" y="339"/>
                </a:lnTo>
                <a:lnTo>
                  <a:pt x="1197" y="384"/>
                </a:lnTo>
                <a:lnTo>
                  <a:pt x="1228" y="437"/>
                </a:lnTo>
                <a:lnTo>
                  <a:pt x="1248" y="497"/>
                </a:lnTo>
                <a:lnTo>
                  <a:pt x="1259" y="563"/>
                </a:lnTo>
                <a:lnTo>
                  <a:pt x="1261" y="635"/>
                </a:lnTo>
                <a:lnTo>
                  <a:pt x="1216" y="2006"/>
                </a:lnTo>
                <a:lnTo>
                  <a:pt x="1218" y="2074"/>
                </a:lnTo>
                <a:lnTo>
                  <a:pt x="1230" y="2121"/>
                </a:lnTo>
                <a:lnTo>
                  <a:pt x="1254" y="2148"/>
                </a:lnTo>
                <a:lnTo>
                  <a:pt x="1292" y="2158"/>
                </a:lnTo>
                <a:lnTo>
                  <a:pt x="1318" y="2157"/>
                </a:lnTo>
                <a:lnTo>
                  <a:pt x="1342" y="2152"/>
                </a:lnTo>
                <a:lnTo>
                  <a:pt x="1363" y="2145"/>
                </a:lnTo>
                <a:lnTo>
                  <a:pt x="1381" y="2135"/>
                </a:lnTo>
                <a:lnTo>
                  <a:pt x="1381" y="30"/>
                </a:lnTo>
                <a:lnTo>
                  <a:pt x="1371" y="30"/>
                </a:lnTo>
                <a:lnTo>
                  <a:pt x="1124" y="16"/>
                </a:lnTo>
                <a:lnTo>
                  <a:pt x="795" y="6"/>
                </a:lnTo>
                <a:lnTo>
                  <a:pt x="548" y="1"/>
                </a:lnTo>
                <a:lnTo>
                  <a:pt x="301" y="0"/>
                </a:lnTo>
                <a:lnTo>
                  <a:pt x="147" y="0"/>
                </a:lnTo>
                <a:lnTo>
                  <a:pt x="134" y="1"/>
                </a:lnTo>
                <a:lnTo>
                  <a:pt x="122" y="2"/>
                </a:lnTo>
                <a:lnTo>
                  <a:pt x="111" y="4"/>
                </a:lnTo>
                <a:lnTo>
                  <a:pt x="100" y="7"/>
                </a:lnTo>
                <a:lnTo>
                  <a:pt x="88" y="10"/>
                </a:lnTo>
                <a:lnTo>
                  <a:pt x="77" y="14"/>
                </a:lnTo>
                <a:lnTo>
                  <a:pt x="64" y="20"/>
                </a:lnTo>
                <a:lnTo>
                  <a:pt x="51" y="28"/>
                </a:lnTo>
                <a:lnTo>
                  <a:pt x="44" y="33"/>
                </a:lnTo>
                <a:lnTo>
                  <a:pt x="36" y="40"/>
                </a:lnTo>
                <a:lnTo>
                  <a:pt x="29" y="47"/>
                </a:lnTo>
                <a:lnTo>
                  <a:pt x="21" y="57"/>
                </a:lnTo>
                <a:lnTo>
                  <a:pt x="15" y="68"/>
                </a:lnTo>
                <a:lnTo>
                  <a:pt x="9" y="82"/>
                </a:lnTo>
                <a:lnTo>
                  <a:pt x="6" y="96"/>
                </a:lnTo>
                <a:lnTo>
                  <a:pt x="5" y="108"/>
                </a:lnTo>
                <a:lnTo>
                  <a:pt x="4" y="187"/>
                </a:lnTo>
                <a:lnTo>
                  <a:pt x="3" y="273"/>
                </a:lnTo>
                <a:lnTo>
                  <a:pt x="2" y="345"/>
                </a:lnTo>
                <a:lnTo>
                  <a:pt x="1" y="437"/>
                </a:lnTo>
                <a:lnTo>
                  <a:pt x="1" y="515"/>
                </a:lnTo>
                <a:lnTo>
                  <a:pt x="0" y="590"/>
                </a:lnTo>
                <a:lnTo>
                  <a:pt x="0" y="642"/>
                </a:lnTo>
                <a:lnTo>
                  <a:pt x="0" y="693"/>
                </a:lnTo>
                <a:lnTo>
                  <a:pt x="0" y="970"/>
                </a:lnTo>
                <a:lnTo>
                  <a:pt x="0" y="1037"/>
                </a:lnTo>
                <a:lnTo>
                  <a:pt x="0" y="1128"/>
                </a:lnTo>
                <a:lnTo>
                  <a:pt x="1" y="1212"/>
                </a:lnTo>
                <a:lnTo>
                  <a:pt x="1" y="1293"/>
                </a:lnTo>
                <a:lnTo>
                  <a:pt x="2" y="1379"/>
                </a:lnTo>
                <a:lnTo>
                  <a:pt x="2" y="1450"/>
                </a:lnTo>
                <a:lnTo>
                  <a:pt x="3" y="1529"/>
                </a:lnTo>
                <a:lnTo>
                  <a:pt x="4" y="1608"/>
                </a:lnTo>
                <a:lnTo>
                  <a:pt x="5" y="1687"/>
                </a:lnTo>
                <a:lnTo>
                  <a:pt x="6" y="1766"/>
                </a:lnTo>
                <a:lnTo>
                  <a:pt x="7" y="1845"/>
                </a:lnTo>
                <a:lnTo>
                  <a:pt x="8" y="1923"/>
                </a:lnTo>
                <a:lnTo>
                  <a:pt x="9" y="2006"/>
                </a:lnTo>
                <a:lnTo>
                  <a:pt x="10" y="2081"/>
                </a:lnTo>
                <a:lnTo>
                  <a:pt x="15" y="2450"/>
                </a:lnTo>
                <a:lnTo>
                  <a:pt x="15" y="2466"/>
                </a:lnTo>
                <a:lnTo>
                  <a:pt x="15" y="2475"/>
                </a:lnTo>
                <a:lnTo>
                  <a:pt x="19" y="2486"/>
                </a:lnTo>
                <a:lnTo>
                  <a:pt x="25" y="2494"/>
                </a:lnTo>
                <a:lnTo>
                  <a:pt x="36" y="2503"/>
                </a:lnTo>
                <a:lnTo>
                  <a:pt x="47" y="2509"/>
                </a:lnTo>
                <a:lnTo>
                  <a:pt x="58" y="2513"/>
                </a:lnTo>
                <a:lnTo>
                  <a:pt x="69" y="2514"/>
                </a:lnTo>
                <a:lnTo>
                  <a:pt x="953" y="2523"/>
                </a:lnTo>
                <a:lnTo>
                  <a:pt x="1364" y="2519"/>
                </a:lnTo>
                <a:lnTo>
                  <a:pt x="1518" y="2516"/>
                </a:lnTo>
                <a:lnTo>
                  <a:pt x="1533" y="2515"/>
                </a:lnTo>
                <a:lnTo>
                  <a:pt x="1548" y="2513"/>
                </a:lnTo>
                <a:lnTo>
                  <a:pt x="1558" y="2510"/>
                </a:lnTo>
                <a:lnTo>
                  <a:pt x="1568" y="2507"/>
                </a:lnTo>
                <a:lnTo>
                  <a:pt x="1577" y="2501"/>
                </a:lnTo>
                <a:lnTo>
                  <a:pt x="1585" y="2495"/>
                </a:lnTo>
                <a:lnTo>
                  <a:pt x="1591" y="2486"/>
                </a:lnTo>
                <a:lnTo>
                  <a:pt x="1591" y="2466"/>
                </a:lnTo>
                <a:lnTo>
                  <a:pt x="1592" y="2396"/>
                </a:lnTo>
                <a:lnTo>
                  <a:pt x="1594" y="2314"/>
                </a:lnTo>
                <a:lnTo>
                  <a:pt x="1595" y="2239"/>
                </a:lnTo>
                <a:lnTo>
                  <a:pt x="1597" y="2135"/>
                </a:lnTo>
                <a:lnTo>
                  <a:pt x="1599" y="2066"/>
                </a:lnTo>
                <a:lnTo>
                  <a:pt x="1600" y="2001"/>
                </a:lnTo>
                <a:lnTo>
                  <a:pt x="1602" y="1922"/>
                </a:lnTo>
                <a:lnTo>
                  <a:pt x="1605" y="1843"/>
                </a:lnTo>
                <a:lnTo>
                  <a:pt x="1607" y="1764"/>
                </a:lnTo>
                <a:lnTo>
                  <a:pt x="1609" y="1685"/>
                </a:lnTo>
                <a:lnTo>
                  <a:pt x="1612" y="1607"/>
                </a:lnTo>
                <a:lnTo>
                  <a:pt x="1614" y="1528"/>
                </a:lnTo>
                <a:lnTo>
                  <a:pt x="1617" y="1449"/>
                </a:lnTo>
                <a:lnTo>
                  <a:pt x="1619" y="1370"/>
                </a:lnTo>
                <a:lnTo>
                  <a:pt x="1622" y="1291"/>
                </a:lnTo>
                <a:lnTo>
                  <a:pt x="1625" y="1212"/>
                </a:lnTo>
                <a:lnTo>
                  <a:pt x="1628" y="1128"/>
                </a:lnTo>
                <a:lnTo>
                  <a:pt x="1631" y="1055"/>
                </a:lnTo>
                <a:lnTo>
                  <a:pt x="1634" y="976"/>
                </a:lnTo>
                <a:lnTo>
                  <a:pt x="1637" y="897"/>
                </a:lnTo>
                <a:lnTo>
                  <a:pt x="1641" y="815"/>
                </a:lnTo>
                <a:lnTo>
                  <a:pt x="1644" y="739"/>
                </a:lnTo>
                <a:lnTo>
                  <a:pt x="1652" y="559"/>
                </a:lnTo>
                <a:lnTo>
                  <a:pt x="1655" y="490"/>
                </a:lnTo>
                <a:lnTo>
                  <a:pt x="1665" y="246"/>
                </a:lnTo>
                <a:lnTo>
                  <a:pt x="1670" y="135"/>
                </a:lnTo>
                <a:lnTo>
                  <a:pt x="1670" y="119"/>
                </a:lnTo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rot="0" vert="horz" wrap="square" lIns="68580" tIns="34290" rIns="68580" bIns="34290" anchor="t" anchorCtr="0" upright="1">
            <a:noAutofit/>
          </a:bodyPr>
          <a:lstStyle/>
          <a:p>
            <a:endParaRPr lang="de-CH" sz="135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014CD5DA-E189-4DA7-AAFE-42E6CB43EEC1}"/>
              </a:ext>
            </a:extLst>
          </p:cNvPr>
          <p:cNvSpPr txBox="1"/>
          <p:nvPr/>
        </p:nvSpPr>
        <p:spPr>
          <a:xfrm>
            <a:off x="5009655" y="1461713"/>
            <a:ext cx="2744920" cy="95410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/>
                </a:solidFill>
                <a:latin typeface="Fira Sans" panose="020B0503050000020004" pitchFamily="34" charset="0"/>
              </a:rPr>
              <a:t>Fisch / Vegan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CH" sz="1400" dirty="0">
                <a:solidFill>
                  <a:schemeClr val="bg1"/>
                </a:solidFill>
                <a:latin typeface="Fira Sans" panose="020B0503050000020004" pitchFamily="34" charset="0"/>
              </a:rPr>
              <a:t>Lachsrollen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CH" sz="1400" dirty="0">
                <a:solidFill>
                  <a:schemeClr val="bg1"/>
                </a:solidFill>
                <a:latin typeface="Fira Sans" panose="020B0503050000020004" pitchFamily="34" charset="0"/>
              </a:rPr>
              <a:t>Felchenfilet in Mandelkruste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CH" sz="1400" dirty="0" err="1">
                <a:solidFill>
                  <a:schemeClr val="bg1"/>
                </a:solidFill>
                <a:latin typeface="Fira Sans" panose="020B0503050000020004" pitchFamily="34" charset="0"/>
              </a:rPr>
              <a:t>Tofuburger</a:t>
            </a:r>
            <a:endParaRPr lang="de-CH" sz="1400" dirty="0">
              <a:solidFill>
                <a:schemeClr val="bg1"/>
              </a:solidFill>
              <a:latin typeface="Fira Sans" panose="020B0503050000020004" pitchFamily="34" charset="0"/>
            </a:endParaRPr>
          </a:p>
        </p:txBody>
      </p:sp>
      <p:sp>
        <p:nvSpPr>
          <p:cNvPr id="32" name="AutoShape 8">
            <a:extLst>
              <a:ext uri="{FF2B5EF4-FFF2-40B4-BE49-F238E27FC236}">
                <a16:creationId xmlns:a16="http://schemas.microsoft.com/office/drawing/2014/main" id="{65080B66-6B5D-4D3E-BC8A-7289EB0A5A71}"/>
              </a:ext>
            </a:extLst>
          </p:cNvPr>
          <p:cNvSpPr>
            <a:spLocks noChangeAspect="1" noEditPoints="1" noChangeArrowheads="1" noChangeShapeType="1" noTextEdit="1"/>
          </p:cNvSpPr>
          <p:nvPr/>
        </p:nvSpPr>
        <p:spPr bwMode="auto">
          <a:xfrm rot="16200000">
            <a:off x="1192634" y="1460988"/>
            <a:ext cx="1304640" cy="1428042"/>
          </a:xfrm>
          <a:custGeom>
            <a:avLst/>
            <a:gdLst>
              <a:gd name="T0" fmla="+- 0 3993 3182"/>
              <a:gd name="T1" fmla="*/ T0 w 1671"/>
              <a:gd name="T2" fmla="+- 0 10991 9772"/>
              <a:gd name="T3" fmla="*/ 10991 h 2523"/>
              <a:gd name="T4" fmla="+- 0 3799 3182"/>
              <a:gd name="T5" fmla="*/ T4 w 1671"/>
              <a:gd name="T6" fmla="+- 0 11144 9772"/>
              <a:gd name="T7" fmla="*/ 11144 h 2523"/>
              <a:gd name="T8" fmla="+- 0 3709 3182"/>
              <a:gd name="T9" fmla="*/ T8 w 1671"/>
              <a:gd name="T10" fmla="+- 0 11409 9772"/>
              <a:gd name="T11" fmla="*/ 11409 h 2523"/>
              <a:gd name="T12" fmla="+- 0 3749 3182"/>
              <a:gd name="T13" fmla="*/ T12 w 1671"/>
              <a:gd name="T14" fmla="+- 0 11797 9772"/>
              <a:gd name="T15" fmla="*/ 11797 h 2523"/>
              <a:gd name="T16" fmla="+- 0 3939 3182"/>
              <a:gd name="T17" fmla="*/ T16 w 1671"/>
              <a:gd name="T18" fmla="+- 0 11909 9772"/>
              <a:gd name="T19" fmla="*/ 11909 h 2523"/>
              <a:gd name="T20" fmla="+- 0 4159 3182"/>
              <a:gd name="T21" fmla="*/ T20 w 1671"/>
              <a:gd name="T22" fmla="+- 0 11750 9772"/>
              <a:gd name="T23" fmla="*/ 11750 h 2523"/>
              <a:gd name="T24" fmla="+- 0 4852 3182"/>
              <a:gd name="T25" fmla="*/ T24 w 1671"/>
              <a:gd name="T26" fmla="+- 0 9881 9772"/>
              <a:gd name="T27" fmla="*/ 9881 h 2523"/>
              <a:gd name="T28" fmla="+- 0 4831 3182"/>
              <a:gd name="T29" fmla="*/ T28 w 1671"/>
              <a:gd name="T30" fmla="+- 0 9838 9772"/>
              <a:gd name="T31" fmla="*/ 9838 h 2523"/>
              <a:gd name="T32" fmla="+- 0 4781 3182"/>
              <a:gd name="T33" fmla="*/ T32 w 1671"/>
              <a:gd name="T34" fmla="+- 0 9818 9772"/>
              <a:gd name="T35" fmla="*/ 9818 h 2523"/>
              <a:gd name="T36" fmla="+- 0 4517 3182"/>
              <a:gd name="T37" fmla="*/ T36 w 1671"/>
              <a:gd name="T38" fmla="+- 0 12059 9772"/>
              <a:gd name="T39" fmla="*/ 12059 h 2523"/>
              <a:gd name="T40" fmla="+- 0 4288 3182"/>
              <a:gd name="T41" fmla="*/ T40 w 1671"/>
              <a:gd name="T42" fmla="+- 0 12071 9772"/>
              <a:gd name="T43" fmla="*/ 12071 h 2523"/>
              <a:gd name="T44" fmla="+- 0 4218 3182"/>
              <a:gd name="T45" fmla="*/ T44 w 1671"/>
              <a:gd name="T46" fmla="+- 0 11914 9772"/>
              <a:gd name="T47" fmla="*/ 11914 h 2523"/>
              <a:gd name="T48" fmla="+- 0 3959 3182"/>
              <a:gd name="T49" fmla="*/ T48 w 1671"/>
              <a:gd name="T50" fmla="+- 0 12066 9772"/>
              <a:gd name="T51" fmla="*/ 12066 h 2523"/>
              <a:gd name="T52" fmla="+- 0 3713 3182"/>
              <a:gd name="T53" fmla="*/ T52 w 1671"/>
              <a:gd name="T54" fmla="+- 0 12043 9772"/>
              <a:gd name="T55" fmla="*/ 12043 h 2523"/>
              <a:gd name="T56" fmla="+- 0 3550 3182"/>
              <a:gd name="T57" fmla="*/ T56 w 1671"/>
              <a:gd name="T58" fmla="+- 0 11901 9772"/>
              <a:gd name="T59" fmla="*/ 11901 h 2523"/>
              <a:gd name="T60" fmla="+- 0 3476 3182"/>
              <a:gd name="T61" fmla="*/ T60 w 1671"/>
              <a:gd name="T62" fmla="+- 0 11569 9772"/>
              <a:gd name="T63" fmla="*/ 11569 h 2523"/>
              <a:gd name="T64" fmla="+- 0 3519 3182"/>
              <a:gd name="T65" fmla="*/ T64 w 1671"/>
              <a:gd name="T66" fmla="+- 0 11212 9772"/>
              <a:gd name="T67" fmla="*/ 11212 h 2523"/>
              <a:gd name="T68" fmla="+- 0 3671 3182"/>
              <a:gd name="T69" fmla="*/ T68 w 1671"/>
              <a:gd name="T70" fmla="+- 0 11008 9772"/>
              <a:gd name="T71" fmla="*/ 11008 h 2523"/>
              <a:gd name="T72" fmla="+- 0 3920 3182"/>
              <a:gd name="T73" fmla="*/ T72 w 1671"/>
              <a:gd name="T74" fmla="+- 0 10867 9772"/>
              <a:gd name="T75" fmla="*/ 10867 h 2523"/>
              <a:gd name="T76" fmla="+- 0 4208 3182"/>
              <a:gd name="T77" fmla="*/ T76 w 1671"/>
              <a:gd name="T78" fmla="+- 0 10697 9772"/>
              <a:gd name="T79" fmla="*/ 10697 h 2523"/>
              <a:gd name="T80" fmla="+- 0 4228 3182"/>
              <a:gd name="T81" fmla="*/ T80 w 1671"/>
              <a:gd name="T82" fmla="+- 0 10458 9772"/>
              <a:gd name="T83" fmla="*/ 10458 h 2523"/>
              <a:gd name="T84" fmla="+- 0 4118 3182"/>
              <a:gd name="T85" fmla="*/ T84 w 1671"/>
              <a:gd name="T86" fmla="+- 0 10193 9772"/>
              <a:gd name="T87" fmla="*/ 10193 h 2523"/>
              <a:gd name="T88" fmla="+- 0 3897 3182"/>
              <a:gd name="T89" fmla="*/ T88 w 1671"/>
              <a:gd name="T90" fmla="+- 0 10185 9772"/>
              <a:gd name="T91" fmla="*/ 10185 h 2523"/>
              <a:gd name="T92" fmla="+- 0 3767 3182"/>
              <a:gd name="T93" fmla="*/ T92 w 1671"/>
              <a:gd name="T94" fmla="+- 0 10414 9772"/>
              <a:gd name="T95" fmla="*/ 10414 h 2523"/>
              <a:gd name="T96" fmla="+- 0 3789 3182"/>
              <a:gd name="T97" fmla="*/ T96 w 1671"/>
              <a:gd name="T98" fmla="+- 0 10623 9772"/>
              <a:gd name="T99" fmla="*/ 10623 h 2523"/>
              <a:gd name="T100" fmla="+- 0 3562 3182"/>
              <a:gd name="T101" fmla="*/ T100 w 1671"/>
              <a:gd name="T102" fmla="+- 0 10483 9772"/>
              <a:gd name="T103" fmla="*/ 10483 h 2523"/>
              <a:gd name="T104" fmla="+- 0 3612 3182"/>
              <a:gd name="T105" fmla="*/ T104 w 1671"/>
              <a:gd name="T106" fmla="+- 0 10200 9772"/>
              <a:gd name="T107" fmla="*/ 10200 h 2523"/>
              <a:gd name="T108" fmla="+- 0 3804 3182"/>
              <a:gd name="T109" fmla="*/ T108 w 1671"/>
              <a:gd name="T110" fmla="+- 0 10044 9772"/>
              <a:gd name="T111" fmla="*/ 10044 h 2523"/>
              <a:gd name="T112" fmla="+- 0 4133 3182"/>
              <a:gd name="T113" fmla="*/ T112 w 1671"/>
              <a:gd name="T114" fmla="+- 0 10026 9772"/>
              <a:gd name="T115" fmla="*/ 10026 h 2523"/>
              <a:gd name="T116" fmla="+- 0 4379 3182"/>
              <a:gd name="T117" fmla="*/ T116 w 1671"/>
              <a:gd name="T118" fmla="+- 0 10156 9772"/>
              <a:gd name="T119" fmla="*/ 10156 h 2523"/>
              <a:gd name="T120" fmla="+- 0 4443 3182"/>
              <a:gd name="T121" fmla="*/ T120 w 1671"/>
              <a:gd name="T122" fmla="+- 0 10407 9772"/>
              <a:gd name="T123" fmla="*/ 10407 h 2523"/>
              <a:gd name="T124" fmla="+- 0 4436 3182"/>
              <a:gd name="T125" fmla="*/ T124 w 1671"/>
              <a:gd name="T126" fmla="+- 0 11920 9772"/>
              <a:gd name="T127" fmla="*/ 11920 h 2523"/>
              <a:gd name="T128" fmla="+- 0 4545 3182"/>
              <a:gd name="T129" fmla="*/ T128 w 1671"/>
              <a:gd name="T130" fmla="+- 0 11917 9772"/>
              <a:gd name="T131" fmla="*/ 11917 h 2523"/>
              <a:gd name="T132" fmla="+- 0 4306 3182"/>
              <a:gd name="T133" fmla="*/ T132 w 1671"/>
              <a:gd name="T134" fmla="+- 0 9788 9772"/>
              <a:gd name="T135" fmla="*/ 9788 h 2523"/>
              <a:gd name="T136" fmla="+- 0 3329 3182"/>
              <a:gd name="T137" fmla="*/ T136 w 1671"/>
              <a:gd name="T138" fmla="+- 0 9772 9772"/>
              <a:gd name="T139" fmla="*/ 9772 h 2523"/>
              <a:gd name="T140" fmla="+- 0 3282 3182"/>
              <a:gd name="T141" fmla="*/ T140 w 1671"/>
              <a:gd name="T142" fmla="+- 0 9779 9772"/>
              <a:gd name="T143" fmla="*/ 9779 h 2523"/>
              <a:gd name="T144" fmla="+- 0 3233 3182"/>
              <a:gd name="T145" fmla="*/ T144 w 1671"/>
              <a:gd name="T146" fmla="+- 0 9800 9772"/>
              <a:gd name="T147" fmla="*/ 9800 h 2523"/>
              <a:gd name="T148" fmla="+- 0 3203 3182"/>
              <a:gd name="T149" fmla="*/ T148 w 1671"/>
              <a:gd name="T150" fmla="+- 0 9829 9772"/>
              <a:gd name="T151" fmla="*/ 9829 h 2523"/>
              <a:gd name="T152" fmla="+- 0 3187 3182"/>
              <a:gd name="T153" fmla="*/ T152 w 1671"/>
              <a:gd name="T154" fmla="+- 0 9880 9772"/>
              <a:gd name="T155" fmla="*/ 9880 h 2523"/>
              <a:gd name="T156" fmla="+- 0 3183 3182"/>
              <a:gd name="T157" fmla="*/ T156 w 1671"/>
              <a:gd name="T158" fmla="+- 0 10209 9772"/>
              <a:gd name="T159" fmla="*/ 10209 h 2523"/>
              <a:gd name="T160" fmla="+- 0 3182 3182"/>
              <a:gd name="T161" fmla="*/ T160 w 1671"/>
              <a:gd name="T162" fmla="+- 0 10465 9772"/>
              <a:gd name="T163" fmla="*/ 10465 h 2523"/>
              <a:gd name="T164" fmla="+- 0 3183 3182"/>
              <a:gd name="T165" fmla="*/ T164 w 1671"/>
              <a:gd name="T166" fmla="+- 0 10984 9772"/>
              <a:gd name="T167" fmla="*/ 10984 h 2523"/>
              <a:gd name="T168" fmla="+- 0 3185 3182"/>
              <a:gd name="T169" fmla="*/ T168 w 1671"/>
              <a:gd name="T170" fmla="+- 0 11301 9772"/>
              <a:gd name="T171" fmla="*/ 11301 h 2523"/>
              <a:gd name="T172" fmla="+- 0 3189 3182"/>
              <a:gd name="T173" fmla="*/ T172 w 1671"/>
              <a:gd name="T174" fmla="+- 0 11617 9772"/>
              <a:gd name="T175" fmla="*/ 11617 h 2523"/>
              <a:gd name="T176" fmla="+- 0 3197 3182"/>
              <a:gd name="T177" fmla="*/ T176 w 1671"/>
              <a:gd name="T178" fmla="+- 0 12222 9772"/>
              <a:gd name="T179" fmla="*/ 12222 h 2523"/>
              <a:gd name="T180" fmla="+- 0 3207 3182"/>
              <a:gd name="T181" fmla="*/ T180 w 1671"/>
              <a:gd name="T182" fmla="+- 0 12266 9772"/>
              <a:gd name="T183" fmla="*/ 12266 h 2523"/>
              <a:gd name="T184" fmla="+- 0 3251 3182"/>
              <a:gd name="T185" fmla="*/ T184 w 1671"/>
              <a:gd name="T186" fmla="+- 0 12286 9772"/>
              <a:gd name="T187" fmla="*/ 12286 h 2523"/>
              <a:gd name="T188" fmla="+- 0 4715 3182"/>
              <a:gd name="T189" fmla="*/ T188 w 1671"/>
              <a:gd name="T190" fmla="+- 0 12287 9772"/>
              <a:gd name="T191" fmla="*/ 12287 h 2523"/>
              <a:gd name="T192" fmla="+- 0 4759 3182"/>
              <a:gd name="T193" fmla="*/ T192 w 1671"/>
              <a:gd name="T194" fmla="+- 0 12273 9772"/>
              <a:gd name="T195" fmla="*/ 12273 h 2523"/>
              <a:gd name="T196" fmla="+- 0 4774 3182"/>
              <a:gd name="T197" fmla="*/ T196 w 1671"/>
              <a:gd name="T198" fmla="+- 0 12168 9772"/>
              <a:gd name="T199" fmla="*/ 12168 h 2523"/>
              <a:gd name="T200" fmla="+- 0 4781 3182"/>
              <a:gd name="T201" fmla="*/ T200 w 1671"/>
              <a:gd name="T202" fmla="+- 0 11838 9772"/>
              <a:gd name="T203" fmla="*/ 11838 h 2523"/>
              <a:gd name="T204" fmla="+- 0 4789 3182"/>
              <a:gd name="T205" fmla="*/ T204 w 1671"/>
              <a:gd name="T206" fmla="+- 0 11536 9772"/>
              <a:gd name="T207" fmla="*/ 11536 h 2523"/>
              <a:gd name="T208" fmla="+- 0 4799 3182"/>
              <a:gd name="T209" fmla="*/ T208 w 1671"/>
              <a:gd name="T210" fmla="+- 0 11221 9772"/>
              <a:gd name="T211" fmla="*/ 11221 h 2523"/>
              <a:gd name="T212" fmla="+- 0 4810 3182"/>
              <a:gd name="T213" fmla="*/ T212 w 1671"/>
              <a:gd name="T214" fmla="+- 0 10900 9772"/>
              <a:gd name="T215" fmla="*/ 10900 h 2523"/>
              <a:gd name="T216" fmla="+- 0 4823 3182"/>
              <a:gd name="T217" fmla="*/ T216 w 1671"/>
              <a:gd name="T218" fmla="+- 0 10587 9772"/>
              <a:gd name="T219" fmla="*/ 10587 h 2523"/>
              <a:gd name="T220" fmla="+- 0 4847 3182"/>
              <a:gd name="T221" fmla="*/ T220 w 1671"/>
              <a:gd name="T222" fmla="+- 0 10018 9772"/>
              <a:gd name="T223" fmla="*/ 10018 h 252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  <a:cxn ang="0">
                <a:pos x="T173" y="T175"/>
              </a:cxn>
              <a:cxn ang="0">
                <a:pos x="T177" y="T179"/>
              </a:cxn>
              <a:cxn ang="0">
                <a:pos x="T181" y="T183"/>
              </a:cxn>
              <a:cxn ang="0">
                <a:pos x="T185" y="T187"/>
              </a:cxn>
              <a:cxn ang="0">
                <a:pos x="T189" y="T191"/>
              </a:cxn>
              <a:cxn ang="0">
                <a:pos x="T193" y="T195"/>
              </a:cxn>
              <a:cxn ang="0">
                <a:pos x="T197" y="T199"/>
              </a:cxn>
              <a:cxn ang="0">
                <a:pos x="T201" y="T203"/>
              </a:cxn>
              <a:cxn ang="0">
                <a:pos x="T205" y="T207"/>
              </a:cxn>
              <a:cxn ang="0">
                <a:pos x="T209" y="T211"/>
              </a:cxn>
              <a:cxn ang="0">
                <a:pos x="T213" y="T215"/>
              </a:cxn>
              <a:cxn ang="0">
                <a:pos x="T217" y="T219"/>
              </a:cxn>
              <a:cxn ang="0">
                <a:pos x="T221" y="T223"/>
              </a:cxn>
            </a:cxnLst>
            <a:rect l="0" t="0" r="r" b="b"/>
            <a:pathLst>
              <a:path w="1671" h="2523">
                <a:moveTo>
                  <a:pt x="1024" y="1142"/>
                </a:moveTo>
                <a:lnTo>
                  <a:pt x="946" y="1166"/>
                </a:lnTo>
                <a:lnTo>
                  <a:pt x="875" y="1191"/>
                </a:lnTo>
                <a:lnTo>
                  <a:pt x="811" y="1219"/>
                </a:lnTo>
                <a:lnTo>
                  <a:pt x="753" y="1250"/>
                </a:lnTo>
                <a:lnTo>
                  <a:pt x="701" y="1285"/>
                </a:lnTo>
                <a:lnTo>
                  <a:pt x="656" y="1325"/>
                </a:lnTo>
                <a:lnTo>
                  <a:pt x="617" y="1372"/>
                </a:lnTo>
                <a:lnTo>
                  <a:pt x="585" y="1425"/>
                </a:lnTo>
                <a:lnTo>
                  <a:pt x="559" y="1486"/>
                </a:lnTo>
                <a:lnTo>
                  <a:pt x="539" y="1557"/>
                </a:lnTo>
                <a:lnTo>
                  <a:pt x="527" y="1637"/>
                </a:lnTo>
                <a:lnTo>
                  <a:pt x="520" y="1728"/>
                </a:lnTo>
                <a:lnTo>
                  <a:pt x="523" y="1853"/>
                </a:lnTo>
                <a:lnTo>
                  <a:pt x="539" y="1952"/>
                </a:lnTo>
                <a:lnTo>
                  <a:pt x="567" y="2025"/>
                </a:lnTo>
                <a:lnTo>
                  <a:pt x="605" y="2077"/>
                </a:lnTo>
                <a:lnTo>
                  <a:pt x="650" y="2111"/>
                </a:lnTo>
                <a:lnTo>
                  <a:pt x="702" y="2130"/>
                </a:lnTo>
                <a:lnTo>
                  <a:pt x="757" y="2137"/>
                </a:lnTo>
                <a:lnTo>
                  <a:pt x="830" y="2126"/>
                </a:lnTo>
                <a:lnTo>
                  <a:pt x="892" y="2091"/>
                </a:lnTo>
                <a:lnTo>
                  <a:pt x="941" y="2040"/>
                </a:lnTo>
                <a:lnTo>
                  <a:pt x="977" y="1978"/>
                </a:lnTo>
                <a:lnTo>
                  <a:pt x="999" y="1911"/>
                </a:lnTo>
                <a:lnTo>
                  <a:pt x="1024" y="1142"/>
                </a:lnTo>
                <a:moveTo>
                  <a:pt x="1670" y="119"/>
                </a:moveTo>
                <a:lnTo>
                  <a:pt x="1670" y="109"/>
                </a:lnTo>
                <a:lnTo>
                  <a:pt x="1668" y="99"/>
                </a:lnTo>
                <a:lnTo>
                  <a:pt x="1664" y="88"/>
                </a:lnTo>
                <a:lnTo>
                  <a:pt x="1658" y="78"/>
                </a:lnTo>
                <a:lnTo>
                  <a:pt x="1649" y="66"/>
                </a:lnTo>
                <a:lnTo>
                  <a:pt x="1637" y="58"/>
                </a:lnTo>
                <a:lnTo>
                  <a:pt x="1617" y="49"/>
                </a:lnTo>
                <a:lnTo>
                  <a:pt x="1608" y="47"/>
                </a:lnTo>
                <a:lnTo>
                  <a:pt x="1599" y="46"/>
                </a:lnTo>
                <a:lnTo>
                  <a:pt x="1381" y="30"/>
                </a:lnTo>
                <a:lnTo>
                  <a:pt x="1381" y="2135"/>
                </a:lnTo>
                <a:lnTo>
                  <a:pt x="1377" y="2270"/>
                </a:lnTo>
                <a:lnTo>
                  <a:pt x="1335" y="2287"/>
                </a:lnTo>
                <a:lnTo>
                  <a:pt x="1283" y="2302"/>
                </a:lnTo>
                <a:lnTo>
                  <a:pt x="1225" y="2312"/>
                </a:lnTo>
                <a:lnTo>
                  <a:pt x="1162" y="2314"/>
                </a:lnTo>
                <a:lnTo>
                  <a:pt x="1106" y="2299"/>
                </a:lnTo>
                <a:lnTo>
                  <a:pt x="1101" y="2298"/>
                </a:lnTo>
                <a:lnTo>
                  <a:pt x="1064" y="2258"/>
                </a:lnTo>
                <a:lnTo>
                  <a:pt x="1043" y="2204"/>
                </a:lnTo>
                <a:lnTo>
                  <a:pt x="1036" y="2142"/>
                </a:lnTo>
                <a:lnTo>
                  <a:pt x="985" y="2197"/>
                </a:lnTo>
                <a:lnTo>
                  <a:pt x="925" y="2242"/>
                </a:lnTo>
                <a:lnTo>
                  <a:pt x="856" y="2275"/>
                </a:lnTo>
                <a:lnTo>
                  <a:pt x="777" y="2294"/>
                </a:lnTo>
                <a:lnTo>
                  <a:pt x="689" y="2299"/>
                </a:lnTo>
                <a:lnTo>
                  <a:pt x="634" y="2295"/>
                </a:lnTo>
                <a:lnTo>
                  <a:pt x="581" y="2286"/>
                </a:lnTo>
                <a:lnTo>
                  <a:pt x="531" y="2271"/>
                </a:lnTo>
                <a:lnTo>
                  <a:pt x="484" y="2249"/>
                </a:lnTo>
                <a:lnTo>
                  <a:pt x="440" y="2219"/>
                </a:lnTo>
                <a:lnTo>
                  <a:pt x="401" y="2179"/>
                </a:lnTo>
                <a:lnTo>
                  <a:pt x="368" y="2129"/>
                </a:lnTo>
                <a:lnTo>
                  <a:pt x="339" y="2066"/>
                </a:lnTo>
                <a:lnTo>
                  <a:pt x="317" y="1991"/>
                </a:lnTo>
                <a:lnTo>
                  <a:pt x="302" y="1902"/>
                </a:lnTo>
                <a:lnTo>
                  <a:pt x="294" y="1797"/>
                </a:lnTo>
                <a:lnTo>
                  <a:pt x="294" y="1677"/>
                </a:lnTo>
                <a:lnTo>
                  <a:pt x="301" y="1587"/>
                </a:lnTo>
                <a:lnTo>
                  <a:pt x="315" y="1509"/>
                </a:lnTo>
                <a:lnTo>
                  <a:pt x="337" y="1440"/>
                </a:lnTo>
                <a:lnTo>
                  <a:pt x="365" y="1379"/>
                </a:lnTo>
                <a:lnTo>
                  <a:pt x="400" y="1325"/>
                </a:lnTo>
                <a:lnTo>
                  <a:pt x="441" y="1278"/>
                </a:lnTo>
                <a:lnTo>
                  <a:pt x="489" y="1236"/>
                </a:lnTo>
                <a:lnTo>
                  <a:pt x="543" y="1197"/>
                </a:lnTo>
                <a:lnTo>
                  <a:pt x="602" y="1162"/>
                </a:lnTo>
                <a:lnTo>
                  <a:pt x="667" y="1128"/>
                </a:lnTo>
                <a:lnTo>
                  <a:pt x="738" y="1095"/>
                </a:lnTo>
                <a:lnTo>
                  <a:pt x="869" y="1037"/>
                </a:lnTo>
                <a:lnTo>
                  <a:pt x="967" y="992"/>
                </a:lnTo>
                <a:lnTo>
                  <a:pt x="1018" y="970"/>
                </a:lnTo>
                <a:lnTo>
                  <a:pt x="1026" y="925"/>
                </a:lnTo>
                <a:lnTo>
                  <a:pt x="1034" y="868"/>
                </a:lnTo>
                <a:lnTo>
                  <a:pt x="1035" y="852"/>
                </a:lnTo>
                <a:lnTo>
                  <a:pt x="1041" y="790"/>
                </a:lnTo>
                <a:lnTo>
                  <a:pt x="1046" y="686"/>
                </a:lnTo>
                <a:lnTo>
                  <a:pt x="1040" y="590"/>
                </a:lnTo>
                <a:lnTo>
                  <a:pt x="1018" y="515"/>
                </a:lnTo>
                <a:lnTo>
                  <a:pt x="982" y="459"/>
                </a:lnTo>
                <a:lnTo>
                  <a:pt x="936" y="421"/>
                </a:lnTo>
                <a:lnTo>
                  <a:pt x="884" y="399"/>
                </a:lnTo>
                <a:lnTo>
                  <a:pt x="828" y="391"/>
                </a:lnTo>
                <a:lnTo>
                  <a:pt x="771" y="395"/>
                </a:lnTo>
                <a:lnTo>
                  <a:pt x="715" y="413"/>
                </a:lnTo>
                <a:lnTo>
                  <a:pt x="666" y="445"/>
                </a:lnTo>
                <a:lnTo>
                  <a:pt x="625" y="493"/>
                </a:lnTo>
                <a:lnTo>
                  <a:pt x="597" y="559"/>
                </a:lnTo>
                <a:lnTo>
                  <a:pt x="585" y="642"/>
                </a:lnTo>
                <a:lnTo>
                  <a:pt x="585" y="693"/>
                </a:lnTo>
                <a:lnTo>
                  <a:pt x="590" y="749"/>
                </a:lnTo>
                <a:lnTo>
                  <a:pt x="598" y="804"/>
                </a:lnTo>
                <a:lnTo>
                  <a:pt x="607" y="851"/>
                </a:lnTo>
                <a:lnTo>
                  <a:pt x="405" y="852"/>
                </a:lnTo>
                <a:lnTo>
                  <a:pt x="397" y="815"/>
                </a:lnTo>
                <a:lnTo>
                  <a:pt x="387" y="768"/>
                </a:lnTo>
                <a:lnTo>
                  <a:pt x="380" y="711"/>
                </a:lnTo>
                <a:lnTo>
                  <a:pt x="379" y="646"/>
                </a:lnTo>
                <a:lnTo>
                  <a:pt x="386" y="563"/>
                </a:lnTo>
                <a:lnTo>
                  <a:pt x="403" y="490"/>
                </a:lnTo>
                <a:lnTo>
                  <a:pt x="430" y="428"/>
                </a:lnTo>
                <a:lnTo>
                  <a:pt x="465" y="375"/>
                </a:lnTo>
                <a:lnTo>
                  <a:pt x="509" y="332"/>
                </a:lnTo>
                <a:lnTo>
                  <a:pt x="561" y="297"/>
                </a:lnTo>
                <a:lnTo>
                  <a:pt x="622" y="272"/>
                </a:lnTo>
                <a:lnTo>
                  <a:pt x="692" y="255"/>
                </a:lnTo>
                <a:lnTo>
                  <a:pt x="769" y="246"/>
                </a:lnTo>
                <a:lnTo>
                  <a:pt x="854" y="246"/>
                </a:lnTo>
                <a:lnTo>
                  <a:pt x="951" y="254"/>
                </a:lnTo>
                <a:lnTo>
                  <a:pt x="1032" y="273"/>
                </a:lnTo>
                <a:lnTo>
                  <a:pt x="1100" y="301"/>
                </a:lnTo>
                <a:lnTo>
                  <a:pt x="1154" y="339"/>
                </a:lnTo>
                <a:lnTo>
                  <a:pt x="1197" y="384"/>
                </a:lnTo>
                <a:lnTo>
                  <a:pt x="1228" y="437"/>
                </a:lnTo>
                <a:lnTo>
                  <a:pt x="1248" y="497"/>
                </a:lnTo>
                <a:lnTo>
                  <a:pt x="1259" y="563"/>
                </a:lnTo>
                <a:lnTo>
                  <a:pt x="1261" y="635"/>
                </a:lnTo>
                <a:lnTo>
                  <a:pt x="1216" y="2006"/>
                </a:lnTo>
                <a:lnTo>
                  <a:pt x="1218" y="2074"/>
                </a:lnTo>
                <a:lnTo>
                  <a:pt x="1230" y="2121"/>
                </a:lnTo>
                <a:lnTo>
                  <a:pt x="1254" y="2148"/>
                </a:lnTo>
                <a:lnTo>
                  <a:pt x="1292" y="2158"/>
                </a:lnTo>
                <a:lnTo>
                  <a:pt x="1318" y="2157"/>
                </a:lnTo>
                <a:lnTo>
                  <a:pt x="1342" y="2152"/>
                </a:lnTo>
                <a:lnTo>
                  <a:pt x="1363" y="2145"/>
                </a:lnTo>
                <a:lnTo>
                  <a:pt x="1381" y="2135"/>
                </a:lnTo>
                <a:lnTo>
                  <a:pt x="1381" y="30"/>
                </a:lnTo>
                <a:lnTo>
                  <a:pt x="1371" y="30"/>
                </a:lnTo>
                <a:lnTo>
                  <a:pt x="1124" y="16"/>
                </a:lnTo>
                <a:lnTo>
                  <a:pt x="795" y="6"/>
                </a:lnTo>
                <a:lnTo>
                  <a:pt x="548" y="1"/>
                </a:lnTo>
                <a:lnTo>
                  <a:pt x="301" y="0"/>
                </a:lnTo>
                <a:lnTo>
                  <a:pt x="147" y="0"/>
                </a:lnTo>
                <a:lnTo>
                  <a:pt x="134" y="1"/>
                </a:lnTo>
                <a:lnTo>
                  <a:pt x="122" y="2"/>
                </a:lnTo>
                <a:lnTo>
                  <a:pt x="111" y="4"/>
                </a:lnTo>
                <a:lnTo>
                  <a:pt x="100" y="7"/>
                </a:lnTo>
                <a:lnTo>
                  <a:pt x="88" y="10"/>
                </a:lnTo>
                <a:lnTo>
                  <a:pt x="77" y="14"/>
                </a:lnTo>
                <a:lnTo>
                  <a:pt x="64" y="20"/>
                </a:lnTo>
                <a:lnTo>
                  <a:pt x="51" y="28"/>
                </a:lnTo>
                <a:lnTo>
                  <a:pt x="44" y="33"/>
                </a:lnTo>
                <a:lnTo>
                  <a:pt x="36" y="40"/>
                </a:lnTo>
                <a:lnTo>
                  <a:pt x="29" y="47"/>
                </a:lnTo>
                <a:lnTo>
                  <a:pt x="21" y="57"/>
                </a:lnTo>
                <a:lnTo>
                  <a:pt x="15" y="68"/>
                </a:lnTo>
                <a:lnTo>
                  <a:pt x="9" y="82"/>
                </a:lnTo>
                <a:lnTo>
                  <a:pt x="6" y="96"/>
                </a:lnTo>
                <a:lnTo>
                  <a:pt x="5" y="108"/>
                </a:lnTo>
                <a:lnTo>
                  <a:pt x="4" y="187"/>
                </a:lnTo>
                <a:lnTo>
                  <a:pt x="3" y="273"/>
                </a:lnTo>
                <a:lnTo>
                  <a:pt x="2" y="345"/>
                </a:lnTo>
                <a:lnTo>
                  <a:pt x="1" y="437"/>
                </a:lnTo>
                <a:lnTo>
                  <a:pt x="1" y="515"/>
                </a:lnTo>
                <a:lnTo>
                  <a:pt x="0" y="590"/>
                </a:lnTo>
                <a:lnTo>
                  <a:pt x="0" y="642"/>
                </a:lnTo>
                <a:lnTo>
                  <a:pt x="0" y="693"/>
                </a:lnTo>
                <a:lnTo>
                  <a:pt x="0" y="970"/>
                </a:lnTo>
                <a:lnTo>
                  <a:pt x="0" y="1037"/>
                </a:lnTo>
                <a:lnTo>
                  <a:pt x="0" y="1128"/>
                </a:lnTo>
                <a:lnTo>
                  <a:pt x="1" y="1212"/>
                </a:lnTo>
                <a:lnTo>
                  <a:pt x="1" y="1293"/>
                </a:lnTo>
                <a:lnTo>
                  <a:pt x="2" y="1379"/>
                </a:lnTo>
                <a:lnTo>
                  <a:pt x="2" y="1450"/>
                </a:lnTo>
                <a:lnTo>
                  <a:pt x="3" y="1529"/>
                </a:lnTo>
                <a:lnTo>
                  <a:pt x="4" y="1608"/>
                </a:lnTo>
                <a:lnTo>
                  <a:pt x="5" y="1687"/>
                </a:lnTo>
                <a:lnTo>
                  <a:pt x="6" y="1766"/>
                </a:lnTo>
                <a:lnTo>
                  <a:pt x="7" y="1845"/>
                </a:lnTo>
                <a:lnTo>
                  <a:pt x="8" y="1923"/>
                </a:lnTo>
                <a:lnTo>
                  <a:pt x="9" y="2006"/>
                </a:lnTo>
                <a:lnTo>
                  <a:pt x="10" y="2081"/>
                </a:lnTo>
                <a:lnTo>
                  <a:pt x="15" y="2450"/>
                </a:lnTo>
                <a:lnTo>
                  <a:pt x="15" y="2466"/>
                </a:lnTo>
                <a:lnTo>
                  <a:pt x="15" y="2475"/>
                </a:lnTo>
                <a:lnTo>
                  <a:pt x="19" y="2486"/>
                </a:lnTo>
                <a:lnTo>
                  <a:pt x="25" y="2494"/>
                </a:lnTo>
                <a:lnTo>
                  <a:pt x="36" y="2503"/>
                </a:lnTo>
                <a:lnTo>
                  <a:pt x="47" y="2509"/>
                </a:lnTo>
                <a:lnTo>
                  <a:pt x="58" y="2513"/>
                </a:lnTo>
                <a:lnTo>
                  <a:pt x="69" y="2514"/>
                </a:lnTo>
                <a:lnTo>
                  <a:pt x="953" y="2523"/>
                </a:lnTo>
                <a:lnTo>
                  <a:pt x="1364" y="2519"/>
                </a:lnTo>
                <a:lnTo>
                  <a:pt x="1518" y="2516"/>
                </a:lnTo>
                <a:lnTo>
                  <a:pt x="1533" y="2515"/>
                </a:lnTo>
                <a:lnTo>
                  <a:pt x="1548" y="2513"/>
                </a:lnTo>
                <a:lnTo>
                  <a:pt x="1558" y="2510"/>
                </a:lnTo>
                <a:lnTo>
                  <a:pt x="1568" y="2507"/>
                </a:lnTo>
                <a:lnTo>
                  <a:pt x="1577" y="2501"/>
                </a:lnTo>
                <a:lnTo>
                  <a:pt x="1585" y="2495"/>
                </a:lnTo>
                <a:lnTo>
                  <a:pt x="1591" y="2486"/>
                </a:lnTo>
                <a:lnTo>
                  <a:pt x="1591" y="2466"/>
                </a:lnTo>
                <a:lnTo>
                  <a:pt x="1592" y="2396"/>
                </a:lnTo>
                <a:lnTo>
                  <a:pt x="1594" y="2314"/>
                </a:lnTo>
                <a:lnTo>
                  <a:pt x="1595" y="2239"/>
                </a:lnTo>
                <a:lnTo>
                  <a:pt x="1597" y="2135"/>
                </a:lnTo>
                <a:lnTo>
                  <a:pt x="1599" y="2066"/>
                </a:lnTo>
                <a:lnTo>
                  <a:pt x="1600" y="2001"/>
                </a:lnTo>
                <a:lnTo>
                  <a:pt x="1602" y="1922"/>
                </a:lnTo>
                <a:lnTo>
                  <a:pt x="1605" y="1843"/>
                </a:lnTo>
                <a:lnTo>
                  <a:pt x="1607" y="1764"/>
                </a:lnTo>
                <a:lnTo>
                  <a:pt x="1609" y="1685"/>
                </a:lnTo>
                <a:lnTo>
                  <a:pt x="1612" y="1607"/>
                </a:lnTo>
                <a:lnTo>
                  <a:pt x="1614" y="1528"/>
                </a:lnTo>
                <a:lnTo>
                  <a:pt x="1617" y="1449"/>
                </a:lnTo>
                <a:lnTo>
                  <a:pt x="1619" y="1370"/>
                </a:lnTo>
                <a:lnTo>
                  <a:pt x="1622" y="1291"/>
                </a:lnTo>
                <a:lnTo>
                  <a:pt x="1625" y="1212"/>
                </a:lnTo>
                <a:lnTo>
                  <a:pt x="1628" y="1128"/>
                </a:lnTo>
                <a:lnTo>
                  <a:pt x="1631" y="1055"/>
                </a:lnTo>
                <a:lnTo>
                  <a:pt x="1634" y="976"/>
                </a:lnTo>
                <a:lnTo>
                  <a:pt x="1637" y="897"/>
                </a:lnTo>
                <a:lnTo>
                  <a:pt x="1641" y="815"/>
                </a:lnTo>
                <a:lnTo>
                  <a:pt x="1644" y="739"/>
                </a:lnTo>
                <a:lnTo>
                  <a:pt x="1652" y="559"/>
                </a:lnTo>
                <a:lnTo>
                  <a:pt x="1655" y="490"/>
                </a:lnTo>
                <a:lnTo>
                  <a:pt x="1665" y="246"/>
                </a:lnTo>
                <a:lnTo>
                  <a:pt x="1670" y="135"/>
                </a:lnTo>
                <a:lnTo>
                  <a:pt x="1670" y="119"/>
                </a:lnTo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rot="0" vert="horz" wrap="square" lIns="68580" tIns="34290" rIns="68580" bIns="34290" anchor="t" anchorCtr="0" upright="1">
            <a:noAutofit/>
          </a:bodyPr>
          <a:lstStyle/>
          <a:p>
            <a:endParaRPr lang="de-CH" sz="135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31C653C8-241C-45F5-AB61-A2699472EEAB}"/>
              </a:ext>
            </a:extLst>
          </p:cNvPr>
          <p:cNvSpPr txBox="1"/>
          <p:nvPr/>
        </p:nvSpPr>
        <p:spPr>
          <a:xfrm>
            <a:off x="1203095" y="1581579"/>
            <a:ext cx="1355877" cy="11695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/>
                </a:solidFill>
                <a:latin typeface="Fira Sans" panose="020B0503050000020004" pitchFamily="34" charset="0"/>
              </a:rPr>
              <a:t>Gemüse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CH" sz="1400" dirty="0">
                <a:solidFill>
                  <a:schemeClr val="bg1"/>
                </a:solidFill>
                <a:latin typeface="Fira Sans" panose="020B0503050000020004" pitchFamily="34" charset="0"/>
              </a:rPr>
              <a:t>Broccoli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CH" sz="1400" dirty="0">
                <a:solidFill>
                  <a:schemeClr val="bg1"/>
                </a:solidFill>
                <a:latin typeface="Fira Sans" panose="020B0503050000020004" pitchFamily="34" charset="0"/>
              </a:rPr>
              <a:t>Ratatouille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CH" sz="1400" dirty="0">
                <a:solidFill>
                  <a:schemeClr val="bg1"/>
                </a:solidFill>
                <a:latin typeface="Fira Sans" panose="020B0503050000020004" pitchFamily="34" charset="0"/>
              </a:rPr>
              <a:t>Bohnen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CH" sz="1400" dirty="0">
                <a:solidFill>
                  <a:schemeClr val="bg1"/>
                </a:solidFill>
                <a:latin typeface="Fira Sans" panose="020B0503050000020004" pitchFamily="34" charset="0"/>
              </a:rPr>
              <a:t>Fenchel</a:t>
            </a:r>
          </a:p>
        </p:txBody>
      </p:sp>
      <p:sp>
        <p:nvSpPr>
          <p:cNvPr id="34" name="AutoShape 8">
            <a:extLst>
              <a:ext uri="{FF2B5EF4-FFF2-40B4-BE49-F238E27FC236}">
                <a16:creationId xmlns:a16="http://schemas.microsoft.com/office/drawing/2014/main" id="{2C8EB5DD-8572-425F-B77D-1C98B70C1EDA}"/>
              </a:ext>
            </a:extLst>
          </p:cNvPr>
          <p:cNvSpPr>
            <a:spLocks noChangeAspect="1" noEditPoints="1" noChangeArrowheads="1" noChangeShapeType="1" noTextEdit="1"/>
          </p:cNvSpPr>
          <p:nvPr/>
        </p:nvSpPr>
        <p:spPr bwMode="auto">
          <a:xfrm rot="16200000">
            <a:off x="3186907" y="625232"/>
            <a:ext cx="1093581" cy="2095349"/>
          </a:xfrm>
          <a:custGeom>
            <a:avLst/>
            <a:gdLst>
              <a:gd name="T0" fmla="+- 0 3993 3182"/>
              <a:gd name="T1" fmla="*/ T0 w 1671"/>
              <a:gd name="T2" fmla="+- 0 10991 9772"/>
              <a:gd name="T3" fmla="*/ 10991 h 2523"/>
              <a:gd name="T4" fmla="+- 0 3799 3182"/>
              <a:gd name="T5" fmla="*/ T4 w 1671"/>
              <a:gd name="T6" fmla="+- 0 11144 9772"/>
              <a:gd name="T7" fmla="*/ 11144 h 2523"/>
              <a:gd name="T8" fmla="+- 0 3709 3182"/>
              <a:gd name="T9" fmla="*/ T8 w 1671"/>
              <a:gd name="T10" fmla="+- 0 11409 9772"/>
              <a:gd name="T11" fmla="*/ 11409 h 2523"/>
              <a:gd name="T12" fmla="+- 0 3749 3182"/>
              <a:gd name="T13" fmla="*/ T12 w 1671"/>
              <a:gd name="T14" fmla="+- 0 11797 9772"/>
              <a:gd name="T15" fmla="*/ 11797 h 2523"/>
              <a:gd name="T16" fmla="+- 0 3939 3182"/>
              <a:gd name="T17" fmla="*/ T16 w 1671"/>
              <a:gd name="T18" fmla="+- 0 11909 9772"/>
              <a:gd name="T19" fmla="*/ 11909 h 2523"/>
              <a:gd name="T20" fmla="+- 0 4159 3182"/>
              <a:gd name="T21" fmla="*/ T20 w 1671"/>
              <a:gd name="T22" fmla="+- 0 11750 9772"/>
              <a:gd name="T23" fmla="*/ 11750 h 2523"/>
              <a:gd name="T24" fmla="+- 0 4852 3182"/>
              <a:gd name="T25" fmla="*/ T24 w 1671"/>
              <a:gd name="T26" fmla="+- 0 9881 9772"/>
              <a:gd name="T27" fmla="*/ 9881 h 2523"/>
              <a:gd name="T28" fmla="+- 0 4831 3182"/>
              <a:gd name="T29" fmla="*/ T28 w 1671"/>
              <a:gd name="T30" fmla="+- 0 9838 9772"/>
              <a:gd name="T31" fmla="*/ 9838 h 2523"/>
              <a:gd name="T32" fmla="+- 0 4781 3182"/>
              <a:gd name="T33" fmla="*/ T32 w 1671"/>
              <a:gd name="T34" fmla="+- 0 9818 9772"/>
              <a:gd name="T35" fmla="*/ 9818 h 2523"/>
              <a:gd name="T36" fmla="+- 0 4517 3182"/>
              <a:gd name="T37" fmla="*/ T36 w 1671"/>
              <a:gd name="T38" fmla="+- 0 12059 9772"/>
              <a:gd name="T39" fmla="*/ 12059 h 2523"/>
              <a:gd name="T40" fmla="+- 0 4288 3182"/>
              <a:gd name="T41" fmla="*/ T40 w 1671"/>
              <a:gd name="T42" fmla="+- 0 12071 9772"/>
              <a:gd name="T43" fmla="*/ 12071 h 2523"/>
              <a:gd name="T44" fmla="+- 0 4218 3182"/>
              <a:gd name="T45" fmla="*/ T44 w 1671"/>
              <a:gd name="T46" fmla="+- 0 11914 9772"/>
              <a:gd name="T47" fmla="*/ 11914 h 2523"/>
              <a:gd name="T48" fmla="+- 0 3959 3182"/>
              <a:gd name="T49" fmla="*/ T48 w 1671"/>
              <a:gd name="T50" fmla="+- 0 12066 9772"/>
              <a:gd name="T51" fmla="*/ 12066 h 2523"/>
              <a:gd name="T52" fmla="+- 0 3713 3182"/>
              <a:gd name="T53" fmla="*/ T52 w 1671"/>
              <a:gd name="T54" fmla="+- 0 12043 9772"/>
              <a:gd name="T55" fmla="*/ 12043 h 2523"/>
              <a:gd name="T56" fmla="+- 0 3550 3182"/>
              <a:gd name="T57" fmla="*/ T56 w 1671"/>
              <a:gd name="T58" fmla="+- 0 11901 9772"/>
              <a:gd name="T59" fmla="*/ 11901 h 2523"/>
              <a:gd name="T60" fmla="+- 0 3476 3182"/>
              <a:gd name="T61" fmla="*/ T60 w 1671"/>
              <a:gd name="T62" fmla="+- 0 11569 9772"/>
              <a:gd name="T63" fmla="*/ 11569 h 2523"/>
              <a:gd name="T64" fmla="+- 0 3519 3182"/>
              <a:gd name="T65" fmla="*/ T64 w 1671"/>
              <a:gd name="T66" fmla="+- 0 11212 9772"/>
              <a:gd name="T67" fmla="*/ 11212 h 2523"/>
              <a:gd name="T68" fmla="+- 0 3671 3182"/>
              <a:gd name="T69" fmla="*/ T68 w 1671"/>
              <a:gd name="T70" fmla="+- 0 11008 9772"/>
              <a:gd name="T71" fmla="*/ 11008 h 2523"/>
              <a:gd name="T72" fmla="+- 0 3920 3182"/>
              <a:gd name="T73" fmla="*/ T72 w 1671"/>
              <a:gd name="T74" fmla="+- 0 10867 9772"/>
              <a:gd name="T75" fmla="*/ 10867 h 2523"/>
              <a:gd name="T76" fmla="+- 0 4208 3182"/>
              <a:gd name="T77" fmla="*/ T76 w 1671"/>
              <a:gd name="T78" fmla="+- 0 10697 9772"/>
              <a:gd name="T79" fmla="*/ 10697 h 2523"/>
              <a:gd name="T80" fmla="+- 0 4228 3182"/>
              <a:gd name="T81" fmla="*/ T80 w 1671"/>
              <a:gd name="T82" fmla="+- 0 10458 9772"/>
              <a:gd name="T83" fmla="*/ 10458 h 2523"/>
              <a:gd name="T84" fmla="+- 0 4118 3182"/>
              <a:gd name="T85" fmla="*/ T84 w 1671"/>
              <a:gd name="T86" fmla="+- 0 10193 9772"/>
              <a:gd name="T87" fmla="*/ 10193 h 2523"/>
              <a:gd name="T88" fmla="+- 0 3897 3182"/>
              <a:gd name="T89" fmla="*/ T88 w 1671"/>
              <a:gd name="T90" fmla="+- 0 10185 9772"/>
              <a:gd name="T91" fmla="*/ 10185 h 2523"/>
              <a:gd name="T92" fmla="+- 0 3767 3182"/>
              <a:gd name="T93" fmla="*/ T92 w 1671"/>
              <a:gd name="T94" fmla="+- 0 10414 9772"/>
              <a:gd name="T95" fmla="*/ 10414 h 2523"/>
              <a:gd name="T96" fmla="+- 0 3789 3182"/>
              <a:gd name="T97" fmla="*/ T96 w 1671"/>
              <a:gd name="T98" fmla="+- 0 10623 9772"/>
              <a:gd name="T99" fmla="*/ 10623 h 2523"/>
              <a:gd name="T100" fmla="+- 0 3562 3182"/>
              <a:gd name="T101" fmla="*/ T100 w 1671"/>
              <a:gd name="T102" fmla="+- 0 10483 9772"/>
              <a:gd name="T103" fmla="*/ 10483 h 2523"/>
              <a:gd name="T104" fmla="+- 0 3612 3182"/>
              <a:gd name="T105" fmla="*/ T104 w 1671"/>
              <a:gd name="T106" fmla="+- 0 10200 9772"/>
              <a:gd name="T107" fmla="*/ 10200 h 2523"/>
              <a:gd name="T108" fmla="+- 0 3804 3182"/>
              <a:gd name="T109" fmla="*/ T108 w 1671"/>
              <a:gd name="T110" fmla="+- 0 10044 9772"/>
              <a:gd name="T111" fmla="*/ 10044 h 2523"/>
              <a:gd name="T112" fmla="+- 0 4133 3182"/>
              <a:gd name="T113" fmla="*/ T112 w 1671"/>
              <a:gd name="T114" fmla="+- 0 10026 9772"/>
              <a:gd name="T115" fmla="*/ 10026 h 2523"/>
              <a:gd name="T116" fmla="+- 0 4379 3182"/>
              <a:gd name="T117" fmla="*/ T116 w 1671"/>
              <a:gd name="T118" fmla="+- 0 10156 9772"/>
              <a:gd name="T119" fmla="*/ 10156 h 2523"/>
              <a:gd name="T120" fmla="+- 0 4443 3182"/>
              <a:gd name="T121" fmla="*/ T120 w 1671"/>
              <a:gd name="T122" fmla="+- 0 10407 9772"/>
              <a:gd name="T123" fmla="*/ 10407 h 2523"/>
              <a:gd name="T124" fmla="+- 0 4436 3182"/>
              <a:gd name="T125" fmla="*/ T124 w 1671"/>
              <a:gd name="T126" fmla="+- 0 11920 9772"/>
              <a:gd name="T127" fmla="*/ 11920 h 2523"/>
              <a:gd name="T128" fmla="+- 0 4545 3182"/>
              <a:gd name="T129" fmla="*/ T128 w 1671"/>
              <a:gd name="T130" fmla="+- 0 11917 9772"/>
              <a:gd name="T131" fmla="*/ 11917 h 2523"/>
              <a:gd name="T132" fmla="+- 0 4306 3182"/>
              <a:gd name="T133" fmla="*/ T132 w 1671"/>
              <a:gd name="T134" fmla="+- 0 9788 9772"/>
              <a:gd name="T135" fmla="*/ 9788 h 2523"/>
              <a:gd name="T136" fmla="+- 0 3329 3182"/>
              <a:gd name="T137" fmla="*/ T136 w 1671"/>
              <a:gd name="T138" fmla="+- 0 9772 9772"/>
              <a:gd name="T139" fmla="*/ 9772 h 2523"/>
              <a:gd name="T140" fmla="+- 0 3282 3182"/>
              <a:gd name="T141" fmla="*/ T140 w 1671"/>
              <a:gd name="T142" fmla="+- 0 9779 9772"/>
              <a:gd name="T143" fmla="*/ 9779 h 2523"/>
              <a:gd name="T144" fmla="+- 0 3233 3182"/>
              <a:gd name="T145" fmla="*/ T144 w 1671"/>
              <a:gd name="T146" fmla="+- 0 9800 9772"/>
              <a:gd name="T147" fmla="*/ 9800 h 2523"/>
              <a:gd name="T148" fmla="+- 0 3203 3182"/>
              <a:gd name="T149" fmla="*/ T148 w 1671"/>
              <a:gd name="T150" fmla="+- 0 9829 9772"/>
              <a:gd name="T151" fmla="*/ 9829 h 2523"/>
              <a:gd name="T152" fmla="+- 0 3187 3182"/>
              <a:gd name="T153" fmla="*/ T152 w 1671"/>
              <a:gd name="T154" fmla="+- 0 9880 9772"/>
              <a:gd name="T155" fmla="*/ 9880 h 2523"/>
              <a:gd name="T156" fmla="+- 0 3183 3182"/>
              <a:gd name="T157" fmla="*/ T156 w 1671"/>
              <a:gd name="T158" fmla="+- 0 10209 9772"/>
              <a:gd name="T159" fmla="*/ 10209 h 2523"/>
              <a:gd name="T160" fmla="+- 0 3182 3182"/>
              <a:gd name="T161" fmla="*/ T160 w 1671"/>
              <a:gd name="T162" fmla="+- 0 10465 9772"/>
              <a:gd name="T163" fmla="*/ 10465 h 2523"/>
              <a:gd name="T164" fmla="+- 0 3183 3182"/>
              <a:gd name="T165" fmla="*/ T164 w 1671"/>
              <a:gd name="T166" fmla="+- 0 10984 9772"/>
              <a:gd name="T167" fmla="*/ 10984 h 2523"/>
              <a:gd name="T168" fmla="+- 0 3185 3182"/>
              <a:gd name="T169" fmla="*/ T168 w 1671"/>
              <a:gd name="T170" fmla="+- 0 11301 9772"/>
              <a:gd name="T171" fmla="*/ 11301 h 2523"/>
              <a:gd name="T172" fmla="+- 0 3189 3182"/>
              <a:gd name="T173" fmla="*/ T172 w 1671"/>
              <a:gd name="T174" fmla="+- 0 11617 9772"/>
              <a:gd name="T175" fmla="*/ 11617 h 2523"/>
              <a:gd name="T176" fmla="+- 0 3197 3182"/>
              <a:gd name="T177" fmla="*/ T176 w 1671"/>
              <a:gd name="T178" fmla="+- 0 12222 9772"/>
              <a:gd name="T179" fmla="*/ 12222 h 2523"/>
              <a:gd name="T180" fmla="+- 0 3207 3182"/>
              <a:gd name="T181" fmla="*/ T180 w 1671"/>
              <a:gd name="T182" fmla="+- 0 12266 9772"/>
              <a:gd name="T183" fmla="*/ 12266 h 2523"/>
              <a:gd name="T184" fmla="+- 0 3251 3182"/>
              <a:gd name="T185" fmla="*/ T184 w 1671"/>
              <a:gd name="T186" fmla="+- 0 12286 9772"/>
              <a:gd name="T187" fmla="*/ 12286 h 2523"/>
              <a:gd name="T188" fmla="+- 0 4715 3182"/>
              <a:gd name="T189" fmla="*/ T188 w 1671"/>
              <a:gd name="T190" fmla="+- 0 12287 9772"/>
              <a:gd name="T191" fmla="*/ 12287 h 2523"/>
              <a:gd name="T192" fmla="+- 0 4759 3182"/>
              <a:gd name="T193" fmla="*/ T192 w 1671"/>
              <a:gd name="T194" fmla="+- 0 12273 9772"/>
              <a:gd name="T195" fmla="*/ 12273 h 2523"/>
              <a:gd name="T196" fmla="+- 0 4774 3182"/>
              <a:gd name="T197" fmla="*/ T196 w 1671"/>
              <a:gd name="T198" fmla="+- 0 12168 9772"/>
              <a:gd name="T199" fmla="*/ 12168 h 2523"/>
              <a:gd name="T200" fmla="+- 0 4781 3182"/>
              <a:gd name="T201" fmla="*/ T200 w 1671"/>
              <a:gd name="T202" fmla="+- 0 11838 9772"/>
              <a:gd name="T203" fmla="*/ 11838 h 2523"/>
              <a:gd name="T204" fmla="+- 0 4789 3182"/>
              <a:gd name="T205" fmla="*/ T204 w 1671"/>
              <a:gd name="T206" fmla="+- 0 11536 9772"/>
              <a:gd name="T207" fmla="*/ 11536 h 2523"/>
              <a:gd name="T208" fmla="+- 0 4799 3182"/>
              <a:gd name="T209" fmla="*/ T208 w 1671"/>
              <a:gd name="T210" fmla="+- 0 11221 9772"/>
              <a:gd name="T211" fmla="*/ 11221 h 2523"/>
              <a:gd name="T212" fmla="+- 0 4810 3182"/>
              <a:gd name="T213" fmla="*/ T212 w 1671"/>
              <a:gd name="T214" fmla="+- 0 10900 9772"/>
              <a:gd name="T215" fmla="*/ 10900 h 2523"/>
              <a:gd name="T216" fmla="+- 0 4823 3182"/>
              <a:gd name="T217" fmla="*/ T216 w 1671"/>
              <a:gd name="T218" fmla="+- 0 10587 9772"/>
              <a:gd name="T219" fmla="*/ 10587 h 2523"/>
              <a:gd name="T220" fmla="+- 0 4847 3182"/>
              <a:gd name="T221" fmla="*/ T220 w 1671"/>
              <a:gd name="T222" fmla="+- 0 10018 9772"/>
              <a:gd name="T223" fmla="*/ 10018 h 252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  <a:cxn ang="0">
                <a:pos x="T173" y="T175"/>
              </a:cxn>
              <a:cxn ang="0">
                <a:pos x="T177" y="T179"/>
              </a:cxn>
              <a:cxn ang="0">
                <a:pos x="T181" y="T183"/>
              </a:cxn>
              <a:cxn ang="0">
                <a:pos x="T185" y="T187"/>
              </a:cxn>
              <a:cxn ang="0">
                <a:pos x="T189" y="T191"/>
              </a:cxn>
              <a:cxn ang="0">
                <a:pos x="T193" y="T195"/>
              </a:cxn>
              <a:cxn ang="0">
                <a:pos x="T197" y="T199"/>
              </a:cxn>
              <a:cxn ang="0">
                <a:pos x="T201" y="T203"/>
              </a:cxn>
              <a:cxn ang="0">
                <a:pos x="T205" y="T207"/>
              </a:cxn>
              <a:cxn ang="0">
                <a:pos x="T209" y="T211"/>
              </a:cxn>
              <a:cxn ang="0">
                <a:pos x="T213" y="T215"/>
              </a:cxn>
              <a:cxn ang="0">
                <a:pos x="T217" y="T219"/>
              </a:cxn>
              <a:cxn ang="0">
                <a:pos x="T221" y="T223"/>
              </a:cxn>
            </a:cxnLst>
            <a:rect l="0" t="0" r="r" b="b"/>
            <a:pathLst>
              <a:path w="1671" h="2523">
                <a:moveTo>
                  <a:pt x="1024" y="1142"/>
                </a:moveTo>
                <a:lnTo>
                  <a:pt x="946" y="1166"/>
                </a:lnTo>
                <a:lnTo>
                  <a:pt x="875" y="1191"/>
                </a:lnTo>
                <a:lnTo>
                  <a:pt x="811" y="1219"/>
                </a:lnTo>
                <a:lnTo>
                  <a:pt x="753" y="1250"/>
                </a:lnTo>
                <a:lnTo>
                  <a:pt x="701" y="1285"/>
                </a:lnTo>
                <a:lnTo>
                  <a:pt x="656" y="1325"/>
                </a:lnTo>
                <a:lnTo>
                  <a:pt x="617" y="1372"/>
                </a:lnTo>
                <a:lnTo>
                  <a:pt x="585" y="1425"/>
                </a:lnTo>
                <a:lnTo>
                  <a:pt x="559" y="1486"/>
                </a:lnTo>
                <a:lnTo>
                  <a:pt x="539" y="1557"/>
                </a:lnTo>
                <a:lnTo>
                  <a:pt x="527" y="1637"/>
                </a:lnTo>
                <a:lnTo>
                  <a:pt x="520" y="1728"/>
                </a:lnTo>
                <a:lnTo>
                  <a:pt x="523" y="1853"/>
                </a:lnTo>
                <a:lnTo>
                  <a:pt x="539" y="1952"/>
                </a:lnTo>
                <a:lnTo>
                  <a:pt x="567" y="2025"/>
                </a:lnTo>
                <a:lnTo>
                  <a:pt x="605" y="2077"/>
                </a:lnTo>
                <a:lnTo>
                  <a:pt x="650" y="2111"/>
                </a:lnTo>
                <a:lnTo>
                  <a:pt x="702" y="2130"/>
                </a:lnTo>
                <a:lnTo>
                  <a:pt x="757" y="2137"/>
                </a:lnTo>
                <a:lnTo>
                  <a:pt x="830" y="2126"/>
                </a:lnTo>
                <a:lnTo>
                  <a:pt x="892" y="2091"/>
                </a:lnTo>
                <a:lnTo>
                  <a:pt x="941" y="2040"/>
                </a:lnTo>
                <a:lnTo>
                  <a:pt x="977" y="1978"/>
                </a:lnTo>
                <a:lnTo>
                  <a:pt x="999" y="1911"/>
                </a:lnTo>
                <a:lnTo>
                  <a:pt x="1024" y="1142"/>
                </a:lnTo>
                <a:moveTo>
                  <a:pt x="1670" y="119"/>
                </a:moveTo>
                <a:lnTo>
                  <a:pt x="1670" y="109"/>
                </a:lnTo>
                <a:lnTo>
                  <a:pt x="1668" y="99"/>
                </a:lnTo>
                <a:lnTo>
                  <a:pt x="1664" y="88"/>
                </a:lnTo>
                <a:lnTo>
                  <a:pt x="1658" y="78"/>
                </a:lnTo>
                <a:lnTo>
                  <a:pt x="1649" y="66"/>
                </a:lnTo>
                <a:lnTo>
                  <a:pt x="1637" y="58"/>
                </a:lnTo>
                <a:lnTo>
                  <a:pt x="1617" y="49"/>
                </a:lnTo>
                <a:lnTo>
                  <a:pt x="1608" y="47"/>
                </a:lnTo>
                <a:lnTo>
                  <a:pt x="1599" y="46"/>
                </a:lnTo>
                <a:lnTo>
                  <a:pt x="1381" y="30"/>
                </a:lnTo>
                <a:lnTo>
                  <a:pt x="1381" y="2135"/>
                </a:lnTo>
                <a:lnTo>
                  <a:pt x="1377" y="2270"/>
                </a:lnTo>
                <a:lnTo>
                  <a:pt x="1335" y="2287"/>
                </a:lnTo>
                <a:lnTo>
                  <a:pt x="1283" y="2302"/>
                </a:lnTo>
                <a:lnTo>
                  <a:pt x="1225" y="2312"/>
                </a:lnTo>
                <a:lnTo>
                  <a:pt x="1162" y="2314"/>
                </a:lnTo>
                <a:lnTo>
                  <a:pt x="1106" y="2299"/>
                </a:lnTo>
                <a:lnTo>
                  <a:pt x="1101" y="2298"/>
                </a:lnTo>
                <a:lnTo>
                  <a:pt x="1064" y="2258"/>
                </a:lnTo>
                <a:lnTo>
                  <a:pt x="1043" y="2204"/>
                </a:lnTo>
                <a:lnTo>
                  <a:pt x="1036" y="2142"/>
                </a:lnTo>
                <a:lnTo>
                  <a:pt x="985" y="2197"/>
                </a:lnTo>
                <a:lnTo>
                  <a:pt x="925" y="2242"/>
                </a:lnTo>
                <a:lnTo>
                  <a:pt x="856" y="2275"/>
                </a:lnTo>
                <a:lnTo>
                  <a:pt x="777" y="2294"/>
                </a:lnTo>
                <a:lnTo>
                  <a:pt x="689" y="2299"/>
                </a:lnTo>
                <a:lnTo>
                  <a:pt x="634" y="2295"/>
                </a:lnTo>
                <a:lnTo>
                  <a:pt x="581" y="2286"/>
                </a:lnTo>
                <a:lnTo>
                  <a:pt x="531" y="2271"/>
                </a:lnTo>
                <a:lnTo>
                  <a:pt x="484" y="2249"/>
                </a:lnTo>
                <a:lnTo>
                  <a:pt x="440" y="2219"/>
                </a:lnTo>
                <a:lnTo>
                  <a:pt x="401" y="2179"/>
                </a:lnTo>
                <a:lnTo>
                  <a:pt x="368" y="2129"/>
                </a:lnTo>
                <a:lnTo>
                  <a:pt x="339" y="2066"/>
                </a:lnTo>
                <a:lnTo>
                  <a:pt x="317" y="1991"/>
                </a:lnTo>
                <a:lnTo>
                  <a:pt x="302" y="1902"/>
                </a:lnTo>
                <a:lnTo>
                  <a:pt x="294" y="1797"/>
                </a:lnTo>
                <a:lnTo>
                  <a:pt x="294" y="1677"/>
                </a:lnTo>
                <a:lnTo>
                  <a:pt x="301" y="1587"/>
                </a:lnTo>
                <a:lnTo>
                  <a:pt x="315" y="1509"/>
                </a:lnTo>
                <a:lnTo>
                  <a:pt x="337" y="1440"/>
                </a:lnTo>
                <a:lnTo>
                  <a:pt x="365" y="1379"/>
                </a:lnTo>
                <a:lnTo>
                  <a:pt x="400" y="1325"/>
                </a:lnTo>
                <a:lnTo>
                  <a:pt x="441" y="1278"/>
                </a:lnTo>
                <a:lnTo>
                  <a:pt x="489" y="1236"/>
                </a:lnTo>
                <a:lnTo>
                  <a:pt x="543" y="1197"/>
                </a:lnTo>
                <a:lnTo>
                  <a:pt x="602" y="1162"/>
                </a:lnTo>
                <a:lnTo>
                  <a:pt x="667" y="1128"/>
                </a:lnTo>
                <a:lnTo>
                  <a:pt x="738" y="1095"/>
                </a:lnTo>
                <a:lnTo>
                  <a:pt x="869" y="1037"/>
                </a:lnTo>
                <a:lnTo>
                  <a:pt x="967" y="992"/>
                </a:lnTo>
                <a:lnTo>
                  <a:pt x="1018" y="970"/>
                </a:lnTo>
                <a:lnTo>
                  <a:pt x="1026" y="925"/>
                </a:lnTo>
                <a:lnTo>
                  <a:pt x="1034" y="868"/>
                </a:lnTo>
                <a:lnTo>
                  <a:pt x="1035" y="852"/>
                </a:lnTo>
                <a:lnTo>
                  <a:pt x="1041" y="790"/>
                </a:lnTo>
                <a:lnTo>
                  <a:pt x="1046" y="686"/>
                </a:lnTo>
                <a:lnTo>
                  <a:pt x="1040" y="590"/>
                </a:lnTo>
                <a:lnTo>
                  <a:pt x="1018" y="515"/>
                </a:lnTo>
                <a:lnTo>
                  <a:pt x="982" y="459"/>
                </a:lnTo>
                <a:lnTo>
                  <a:pt x="936" y="421"/>
                </a:lnTo>
                <a:lnTo>
                  <a:pt x="884" y="399"/>
                </a:lnTo>
                <a:lnTo>
                  <a:pt x="828" y="391"/>
                </a:lnTo>
                <a:lnTo>
                  <a:pt x="771" y="395"/>
                </a:lnTo>
                <a:lnTo>
                  <a:pt x="715" y="413"/>
                </a:lnTo>
                <a:lnTo>
                  <a:pt x="666" y="445"/>
                </a:lnTo>
                <a:lnTo>
                  <a:pt x="625" y="493"/>
                </a:lnTo>
                <a:lnTo>
                  <a:pt x="597" y="559"/>
                </a:lnTo>
                <a:lnTo>
                  <a:pt x="585" y="642"/>
                </a:lnTo>
                <a:lnTo>
                  <a:pt x="585" y="693"/>
                </a:lnTo>
                <a:lnTo>
                  <a:pt x="590" y="749"/>
                </a:lnTo>
                <a:lnTo>
                  <a:pt x="598" y="804"/>
                </a:lnTo>
                <a:lnTo>
                  <a:pt x="607" y="851"/>
                </a:lnTo>
                <a:lnTo>
                  <a:pt x="405" y="852"/>
                </a:lnTo>
                <a:lnTo>
                  <a:pt x="397" y="815"/>
                </a:lnTo>
                <a:lnTo>
                  <a:pt x="387" y="768"/>
                </a:lnTo>
                <a:lnTo>
                  <a:pt x="380" y="711"/>
                </a:lnTo>
                <a:lnTo>
                  <a:pt x="379" y="646"/>
                </a:lnTo>
                <a:lnTo>
                  <a:pt x="386" y="563"/>
                </a:lnTo>
                <a:lnTo>
                  <a:pt x="403" y="490"/>
                </a:lnTo>
                <a:lnTo>
                  <a:pt x="430" y="428"/>
                </a:lnTo>
                <a:lnTo>
                  <a:pt x="465" y="375"/>
                </a:lnTo>
                <a:lnTo>
                  <a:pt x="509" y="332"/>
                </a:lnTo>
                <a:lnTo>
                  <a:pt x="561" y="297"/>
                </a:lnTo>
                <a:lnTo>
                  <a:pt x="622" y="272"/>
                </a:lnTo>
                <a:lnTo>
                  <a:pt x="692" y="255"/>
                </a:lnTo>
                <a:lnTo>
                  <a:pt x="769" y="246"/>
                </a:lnTo>
                <a:lnTo>
                  <a:pt x="854" y="246"/>
                </a:lnTo>
                <a:lnTo>
                  <a:pt x="951" y="254"/>
                </a:lnTo>
                <a:lnTo>
                  <a:pt x="1032" y="273"/>
                </a:lnTo>
                <a:lnTo>
                  <a:pt x="1100" y="301"/>
                </a:lnTo>
                <a:lnTo>
                  <a:pt x="1154" y="339"/>
                </a:lnTo>
                <a:lnTo>
                  <a:pt x="1197" y="384"/>
                </a:lnTo>
                <a:lnTo>
                  <a:pt x="1228" y="437"/>
                </a:lnTo>
                <a:lnTo>
                  <a:pt x="1248" y="497"/>
                </a:lnTo>
                <a:lnTo>
                  <a:pt x="1259" y="563"/>
                </a:lnTo>
                <a:lnTo>
                  <a:pt x="1261" y="635"/>
                </a:lnTo>
                <a:lnTo>
                  <a:pt x="1216" y="2006"/>
                </a:lnTo>
                <a:lnTo>
                  <a:pt x="1218" y="2074"/>
                </a:lnTo>
                <a:lnTo>
                  <a:pt x="1230" y="2121"/>
                </a:lnTo>
                <a:lnTo>
                  <a:pt x="1254" y="2148"/>
                </a:lnTo>
                <a:lnTo>
                  <a:pt x="1292" y="2158"/>
                </a:lnTo>
                <a:lnTo>
                  <a:pt x="1318" y="2157"/>
                </a:lnTo>
                <a:lnTo>
                  <a:pt x="1342" y="2152"/>
                </a:lnTo>
                <a:lnTo>
                  <a:pt x="1363" y="2145"/>
                </a:lnTo>
                <a:lnTo>
                  <a:pt x="1381" y="2135"/>
                </a:lnTo>
                <a:lnTo>
                  <a:pt x="1381" y="30"/>
                </a:lnTo>
                <a:lnTo>
                  <a:pt x="1371" y="30"/>
                </a:lnTo>
                <a:lnTo>
                  <a:pt x="1124" y="16"/>
                </a:lnTo>
                <a:lnTo>
                  <a:pt x="795" y="6"/>
                </a:lnTo>
                <a:lnTo>
                  <a:pt x="548" y="1"/>
                </a:lnTo>
                <a:lnTo>
                  <a:pt x="301" y="0"/>
                </a:lnTo>
                <a:lnTo>
                  <a:pt x="147" y="0"/>
                </a:lnTo>
                <a:lnTo>
                  <a:pt x="134" y="1"/>
                </a:lnTo>
                <a:lnTo>
                  <a:pt x="122" y="2"/>
                </a:lnTo>
                <a:lnTo>
                  <a:pt x="111" y="4"/>
                </a:lnTo>
                <a:lnTo>
                  <a:pt x="100" y="7"/>
                </a:lnTo>
                <a:lnTo>
                  <a:pt x="88" y="10"/>
                </a:lnTo>
                <a:lnTo>
                  <a:pt x="77" y="14"/>
                </a:lnTo>
                <a:lnTo>
                  <a:pt x="64" y="20"/>
                </a:lnTo>
                <a:lnTo>
                  <a:pt x="51" y="28"/>
                </a:lnTo>
                <a:lnTo>
                  <a:pt x="44" y="33"/>
                </a:lnTo>
                <a:lnTo>
                  <a:pt x="36" y="40"/>
                </a:lnTo>
                <a:lnTo>
                  <a:pt x="29" y="47"/>
                </a:lnTo>
                <a:lnTo>
                  <a:pt x="21" y="57"/>
                </a:lnTo>
                <a:lnTo>
                  <a:pt x="15" y="68"/>
                </a:lnTo>
                <a:lnTo>
                  <a:pt x="9" y="82"/>
                </a:lnTo>
                <a:lnTo>
                  <a:pt x="6" y="96"/>
                </a:lnTo>
                <a:lnTo>
                  <a:pt x="5" y="108"/>
                </a:lnTo>
                <a:lnTo>
                  <a:pt x="4" y="187"/>
                </a:lnTo>
                <a:lnTo>
                  <a:pt x="3" y="273"/>
                </a:lnTo>
                <a:lnTo>
                  <a:pt x="2" y="345"/>
                </a:lnTo>
                <a:lnTo>
                  <a:pt x="1" y="437"/>
                </a:lnTo>
                <a:lnTo>
                  <a:pt x="1" y="515"/>
                </a:lnTo>
                <a:lnTo>
                  <a:pt x="0" y="590"/>
                </a:lnTo>
                <a:lnTo>
                  <a:pt x="0" y="642"/>
                </a:lnTo>
                <a:lnTo>
                  <a:pt x="0" y="693"/>
                </a:lnTo>
                <a:lnTo>
                  <a:pt x="0" y="970"/>
                </a:lnTo>
                <a:lnTo>
                  <a:pt x="0" y="1037"/>
                </a:lnTo>
                <a:lnTo>
                  <a:pt x="0" y="1128"/>
                </a:lnTo>
                <a:lnTo>
                  <a:pt x="1" y="1212"/>
                </a:lnTo>
                <a:lnTo>
                  <a:pt x="1" y="1293"/>
                </a:lnTo>
                <a:lnTo>
                  <a:pt x="2" y="1379"/>
                </a:lnTo>
                <a:lnTo>
                  <a:pt x="2" y="1450"/>
                </a:lnTo>
                <a:lnTo>
                  <a:pt x="3" y="1529"/>
                </a:lnTo>
                <a:lnTo>
                  <a:pt x="4" y="1608"/>
                </a:lnTo>
                <a:lnTo>
                  <a:pt x="5" y="1687"/>
                </a:lnTo>
                <a:lnTo>
                  <a:pt x="6" y="1766"/>
                </a:lnTo>
                <a:lnTo>
                  <a:pt x="7" y="1845"/>
                </a:lnTo>
                <a:lnTo>
                  <a:pt x="8" y="1923"/>
                </a:lnTo>
                <a:lnTo>
                  <a:pt x="9" y="2006"/>
                </a:lnTo>
                <a:lnTo>
                  <a:pt x="10" y="2081"/>
                </a:lnTo>
                <a:lnTo>
                  <a:pt x="15" y="2450"/>
                </a:lnTo>
                <a:lnTo>
                  <a:pt x="15" y="2466"/>
                </a:lnTo>
                <a:lnTo>
                  <a:pt x="15" y="2475"/>
                </a:lnTo>
                <a:lnTo>
                  <a:pt x="19" y="2486"/>
                </a:lnTo>
                <a:lnTo>
                  <a:pt x="25" y="2494"/>
                </a:lnTo>
                <a:lnTo>
                  <a:pt x="36" y="2503"/>
                </a:lnTo>
                <a:lnTo>
                  <a:pt x="47" y="2509"/>
                </a:lnTo>
                <a:lnTo>
                  <a:pt x="58" y="2513"/>
                </a:lnTo>
                <a:lnTo>
                  <a:pt x="69" y="2514"/>
                </a:lnTo>
                <a:lnTo>
                  <a:pt x="953" y="2523"/>
                </a:lnTo>
                <a:lnTo>
                  <a:pt x="1364" y="2519"/>
                </a:lnTo>
                <a:lnTo>
                  <a:pt x="1518" y="2516"/>
                </a:lnTo>
                <a:lnTo>
                  <a:pt x="1533" y="2515"/>
                </a:lnTo>
                <a:lnTo>
                  <a:pt x="1548" y="2513"/>
                </a:lnTo>
                <a:lnTo>
                  <a:pt x="1558" y="2510"/>
                </a:lnTo>
                <a:lnTo>
                  <a:pt x="1568" y="2507"/>
                </a:lnTo>
                <a:lnTo>
                  <a:pt x="1577" y="2501"/>
                </a:lnTo>
                <a:lnTo>
                  <a:pt x="1585" y="2495"/>
                </a:lnTo>
                <a:lnTo>
                  <a:pt x="1591" y="2486"/>
                </a:lnTo>
                <a:lnTo>
                  <a:pt x="1591" y="2466"/>
                </a:lnTo>
                <a:lnTo>
                  <a:pt x="1592" y="2396"/>
                </a:lnTo>
                <a:lnTo>
                  <a:pt x="1594" y="2314"/>
                </a:lnTo>
                <a:lnTo>
                  <a:pt x="1595" y="2239"/>
                </a:lnTo>
                <a:lnTo>
                  <a:pt x="1597" y="2135"/>
                </a:lnTo>
                <a:lnTo>
                  <a:pt x="1599" y="2066"/>
                </a:lnTo>
                <a:lnTo>
                  <a:pt x="1600" y="2001"/>
                </a:lnTo>
                <a:lnTo>
                  <a:pt x="1602" y="1922"/>
                </a:lnTo>
                <a:lnTo>
                  <a:pt x="1605" y="1843"/>
                </a:lnTo>
                <a:lnTo>
                  <a:pt x="1607" y="1764"/>
                </a:lnTo>
                <a:lnTo>
                  <a:pt x="1609" y="1685"/>
                </a:lnTo>
                <a:lnTo>
                  <a:pt x="1612" y="1607"/>
                </a:lnTo>
                <a:lnTo>
                  <a:pt x="1614" y="1528"/>
                </a:lnTo>
                <a:lnTo>
                  <a:pt x="1617" y="1449"/>
                </a:lnTo>
                <a:lnTo>
                  <a:pt x="1619" y="1370"/>
                </a:lnTo>
                <a:lnTo>
                  <a:pt x="1622" y="1291"/>
                </a:lnTo>
                <a:lnTo>
                  <a:pt x="1625" y="1212"/>
                </a:lnTo>
                <a:lnTo>
                  <a:pt x="1628" y="1128"/>
                </a:lnTo>
                <a:lnTo>
                  <a:pt x="1631" y="1055"/>
                </a:lnTo>
                <a:lnTo>
                  <a:pt x="1634" y="976"/>
                </a:lnTo>
                <a:lnTo>
                  <a:pt x="1637" y="897"/>
                </a:lnTo>
                <a:lnTo>
                  <a:pt x="1641" y="815"/>
                </a:lnTo>
                <a:lnTo>
                  <a:pt x="1644" y="739"/>
                </a:lnTo>
                <a:lnTo>
                  <a:pt x="1652" y="559"/>
                </a:lnTo>
                <a:lnTo>
                  <a:pt x="1655" y="490"/>
                </a:lnTo>
                <a:lnTo>
                  <a:pt x="1665" y="246"/>
                </a:lnTo>
                <a:lnTo>
                  <a:pt x="1670" y="135"/>
                </a:lnTo>
                <a:lnTo>
                  <a:pt x="1670" y="119"/>
                </a:lnTo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rot="0" vert="horz" wrap="square" lIns="68580" tIns="34290" rIns="68580" bIns="34290" anchor="t" anchorCtr="0" upright="1">
            <a:noAutofit/>
          </a:bodyPr>
          <a:lstStyle/>
          <a:p>
            <a:endParaRPr lang="de-CH" sz="135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E0C21495-EE5A-49E9-82CC-5D2F38AF1E9E}"/>
              </a:ext>
            </a:extLst>
          </p:cNvPr>
          <p:cNvSpPr txBox="1"/>
          <p:nvPr/>
        </p:nvSpPr>
        <p:spPr>
          <a:xfrm>
            <a:off x="2758183" y="1199537"/>
            <a:ext cx="1977367" cy="95410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/>
                </a:solidFill>
                <a:latin typeface="Fira Sans" panose="020B0503050000020004" pitchFamily="34" charset="0"/>
              </a:rPr>
              <a:t>Fleisch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CH" sz="1400" dirty="0">
                <a:solidFill>
                  <a:schemeClr val="bg1"/>
                </a:solidFill>
                <a:latin typeface="Fira Sans" panose="020B0503050000020004" pitchFamily="34" charset="0"/>
              </a:rPr>
              <a:t>Rindsgulasch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CH" sz="1400" dirty="0">
                <a:solidFill>
                  <a:schemeClr val="bg1"/>
                </a:solidFill>
                <a:latin typeface="Fira Sans" panose="020B0503050000020004" pitchFamily="34" charset="0"/>
              </a:rPr>
              <a:t>Hackbraten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CH" sz="1400" dirty="0">
                <a:solidFill>
                  <a:schemeClr val="bg1"/>
                </a:solidFill>
                <a:latin typeface="Fira Sans" panose="020B0503050000020004" pitchFamily="34" charset="0"/>
              </a:rPr>
              <a:t>Schweinerouladen</a:t>
            </a:r>
          </a:p>
        </p:txBody>
      </p:sp>
      <p:sp>
        <p:nvSpPr>
          <p:cNvPr id="36" name="AutoShape 8">
            <a:extLst>
              <a:ext uri="{FF2B5EF4-FFF2-40B4-BE49-F238E27FC236}">
                <a16:creationId xmlns:a16="http://schemas.microsoft.com/office/drawing/2014/main" id="{5889394E-CD24-471C-8B27-AC521DFC254E}"/>
              </a:ext>
            </a:extLst>
          </p:cNvPr>
          <p:cNvSpPr>
            <a:spLocks noChangeAspect="1" noEditPoints="1" noChangeArrowheads="1" noChangeShapeType="1" noTextEdit="1"/>
          </p:cNvSpPr>
          <p:nvPr/>
        </p:nvSpPr>
        <p:spPr bwMode="auto">
          <a:xfrm rot="16200000">
            <a:off x="5629281" y="2476105"/>
            <a:ext cx="2268067" cy="2394204"/>
          </a:xfrm>
          <a:custGeom>
            <a:avLst/>
            <a:gdLst>
              <a:gd name="T0" fmla="+- 0 3993 3182"/>
              <a:gd name="T1" fmla="*/ T0 w 1671"/>
              <a:gd name="T2" fmla="+- 0 10991 9772"/>
              <a:gd name="T3" fmla="*/ 10991 h 2523"/>
              <a:gd name="T4" fmla="+- 0 3799 3182"/>
              <a:gd name="T5" fmla="*/ T4 w 1671"/>
              <a:gd name="T6" fmla="+- 0 11144 9772"/>
              <a:gd name="T7" fmla="*/ 11144 h 2523"/>
              <a:gd name="T8" fmla="+- 0 3709 3182"/>
              <a:gd name="T9" fmla="*/ T8 w 1671"/>
              <a:gd name="T10" fmla="+- 0 11409 9772"/>
              <a:gd name="T11" fmla="*/ 11409 h 2523"/>
              <a:gd name="T12" fmla="+- 0 3749 3182"/>
              <a:gd name="T13" fmla="*/ T12 w 1671"/>
              <a:gd name="T14" fmla="+- 0 11797 9772"/>
              <a:gd name="T15" fmla="*/ 11797 h 2523"/>
              <a:gd name="T16" fmla="+- 0 3939 3182"/>
              <a:gd name="T17" fmla="*/ T16 w 1671"/>
              <a:gd name="T18" fmla="+- 0 11909 9772"/>
              <a:gd name="T19" fmla="*/ 11909 h 2523"/>
              <a:gd name="T20" fmla="+- 0 4159 3182"/>
              <a:gd name="T21" fmla="*/ T20 w 1671"/>
              <a:gd name="T22" fmla="+- 0 11750 9772"/>
              <a:gd name="T23" fmla="*/ 11750 h 2523"/>
              <a:gd name="T24" fmla="+- 0 4852 3182"/>
              <a:gd name="T25" fmla="*/ T24 w 1671"/>
              <a:gd name="T26" fmla="+- 0 9881 9772"/>
              <a:gd name="T27" fmla="*/ 9881 h 2523"/>
              <a:gd name="T28" fmla="+- 0 4831 3182"/>
              <a:gd name="T29" fmla="*/ T28 w 1671"/>
              <a:gd name="T30" fmla="+- 0 9838 9772"/>
              <a:gd name="T31" fmla="*/ 9838 h 2523"/>
              <a:gd name="T32" fmla="+- 0 4781 3182"/>
              <a:gd name="T33" fmla="*/ T32 w 1671"/>
              <a:gd name="T34" fmla="+- 0 9818 9772"/>
              <a:gd name="T35" fmla="*/ 9818 h 2523"/>
              <a:gd name="T36" fmla="+- 0 4517 3182"/>
              <a:gd name="T37" fmla="*/ T36 w 1671"/>
              <a:gd name="T38" fmla="+- 0 12059 9772"/>
              <a:gd name="T39" fmla="*/ 12059 h 2523"/>
              <a:gd name="T40" fmla="+- 0 4288 3182"/>
              <a:gd name="T41" fmla="*/ T40 w 1671"/>
              <a:gd name="T42" fmla="+- 0 12071 9772"/>
              <a:gd name="T43" fmla="*/ 12071 h 2523"/>
              <a:gd name="T44" fmla="+- 0 4218 3182"/>
              <a:gd name="T45" fmla="*/ T44 w 1671"/>
              <a:gd name="T46" fmla="+- 0 11914 9772"/>
              <a:gd name="T47" fmla="*/ 11914 h 2523"/>
              <a:gd name="T48" fmla="+- 0 3959 3182"/>
              <a:gd name="T49" fmla="*/ T48 w 1671"/>
              <a:gd name="T50" fmla="+- 0 12066 9772"/>
              <a:gd name="T51" fmla="*/ 12066 h 2523"/>
              <a:gd name="T52" fmla="+- 0 3713 3182"/>
              <a:gd name="T53" fmla="*/ T52 w 1671"/>
              <a:gd name="T54" fmla="+- 0 12043 9772"/>
              <a:gd name="T55" fmla="*/ 12043 h 2523"/>
              <a:gd name="T56" fmla="+- 0 3550 3182"/>
              <a:gd name="T57" fmla="*/ T56 w 1671"/>
              <a:gd name="T58" fmla="+- 0 11901 9772"/>
              <a:gd name="T59" fmla="*/ 11901 h 2523"/>
              <a:gd name="T60" fmla="+- 0 3476 3182"/>
              <a:gd name="T61" fmla="*/ T60 w 1671"/>
              <a:gd name="T62" fmla="+- 0 11569 9772"/>
              <a:gd name="T63" fmla="*/ 11569 h 2523"/>
              <a:gd name="T64" fmla="+- 0 3519 3182"/>
              <a:gd name="T65" fmla="*/ T64 w 1671"/>
              <a:gd name="T66" fmla="+- 0 11212 9772"/>
              <a:gd name="T67" fmla="*/ 11212 h 2523"/>
              <a:gd name="T68" fmla="+- 0 3671 3182"/>
              <a:gd name="T69" fmla="*/ T68 w 1671"/>
              <a:gd name="T70" fmla="+- 0 11008 9772"/>
              <a:gd name="T71" fmla="*/ 11008 h 2523"/>
              <a:gd name="T72" fmla="+- 0 3920 3182"/>
              <a:gd name="T73" fmla="*/ T72 w 1671"/>
              <a:gd name="T74" fmla="+- 0 10867 9772"/>
              <a:gd name="T75" fmla="*/ 10867 h 2523"/>
              <a:gd name="T76" fmla="+- 0 4208 3182"/>
              <a:gd name="T77" fmla="*/ T76 w 1671"/>
              <a:gd name="T78" fmla="+- 0 10697 9772"/>
              <a:gd name="T79" fmla="*/ 10697 h 2523"/>
              <a:gd name="T80" fmla="+- 0 4228 3182"/>
              <a:gd name="T81" fmla="*/ T80 w 1671"/>
              <a:gd name="T82" fmla="+- 0 10458 9772"/>
              <a:gd name="T83" fmla="*/ 10458 h 2523"/>
              <a:gd name="T84" fmla="+- 0 4118 3182"/>
              <a:gd name="T85" fmla="*/ T84 w 1671"/>
              <a:gd name="T86" fmla="+- 0 10193 9772"/>
              <a:gd name="T87" fmla="*/ 10193 h 2523"/>
              <a:gd name="T88" fmla="+- 0 3897 3182"/>
              <a:gd name="T89" fmla="*/ T88 w 1671"/>
              <a:gd name="T90" fmla="+- 0 10185 9772"/>
              <a:gd name="T91" fmla="*/ 10185 h 2523"/>
              <a:gd name="T92" fmla="+- 0 3767 3182"/>
              <a:gd name="T93" fmla="*/ T92 w 1671"/>
              <a:gd name="T94" fmla="+- 0 10414 9772"/>
              <a:gd name="T95" fmla="*/ 10414 h 2523"/>
              <a:gd name="T96" fmla="+- 0 3789 3182"/>
              <a:gd name="T97" fmla="*/ T96 w 1671"/>
              <a:gd name="T98" fmla="+- 0 10623 9772"/>
              <a:gd name="T99" fmla="*/ 10623 h 2523"/>
              <a:gd name="T100" fmla="+- 0 3562 3182"/>
              <a:gd name="T101" fmla="*/ T100 w 1671"/>
              <a:gd name="T102" fmla="+- 0 10483 9772"/>
              <a:gd name="T103" fmla="*/ 10483 h 2523"/>
              <a:gd name="T104" fmla="+- 0 3612 3182"/>
              <a:gd name="T105" fmla="*/ T104 w 1671"/>
              <a:gd name="T106" fmla="+- 0 10200 9772"/>
              <a:gd name="T107" fmla="*/ 10200 h 2523"/>
              <a:gd name="T108" fmla="+- 0 3804 3182"/>
              <a:gd name="T109" fmla="*/ T108 w 1671"/>
              <a:gd name="T110" fmla="+- 0 10044 9772"/>
              <a:gd name="T111" fmla="*/ 10044 h 2523"/>
              <a:gd name="T112" fmla="+- 0 4133 3182"/>
              <a:gd name="T113" fmla="*/ T112 w 1671"/>
              <a:gd name="T114" fmla="+- 0 10026 9772"/>
              <a:gd name="T115" fmla="*/ 10026 h 2523"/>
              <a:gd name="T116" fmla="+- 0 4379 3182"/>
              <a:gd name="T117" fmla="*/ T116 w 1671"/>
              <a:gd name="T118" fmla="+- 0 10156 9772"/>
              <a:gd name="T119" fmla="*/ 10156 h 2523"/>
              <a:gd name="T120" fmla="+- 0 4443 3182"/>
              <a:gd name="T121" fmla="*/ T120 w 1671"/>
              <a:gd name="T122" fmla="+- 0 10407 9772"/>
              <a:gd name="T123" fmla="*/ 10407 h 2523"/>
              <a:gd name="T124" fmla="+- 0 4436 3182"/>
              <a:gd name="T125" fmla="*/ T124 w 1671"/>
              <a:gd name="T126" fmla="+- 0 11920 9772"/>
              <a:gd name="T127" fmla="*/ 11920 h 2523"/>
              <a:gd name="T128" fmla="+- 0 4545 3182"/>
              <a:gd name="T129" fmla="*/ T128 w 1671"/>
              <a:gd name="T130" fmla="+- 0 11917 9772"/>
              <a:gd name="T131" fmla="*/ 11917 h 2523"/>
              <a:gd name="T132" fmla="+- 0 4306 3182"/>
              <a:gd name="T133" fmla="*/ T132 w 1671"/>
              <a:gd name="T134" fmla="+- 0 9788 9772"/>
              <a:gd name="T135" fmla="*/ 9788 h 2523"/>
              <a:gd name="T136" fmla="+- 0 3329 3182"/>
              <a:gd name="T137" fmla="*/ T136 w 1671"/>
              <a:gd name="T138" fmla="+- 0 9772 9772"/>
              <a:gd name="T139" fmla="*/ 9772 h 2523"/>
              <a:gd name="T140" fmla="+- 0 3282 3182"/>
              <a:gd name="T141" fmla="*/ T140 w 1671"/>
              <a:gd name="T142" fmla="+- 0 9779 9772"/>
              <a:gd name="T143" fmla="*/ 9779 h 2523"/>
              <a:gd name="T144" fmla="+- 0 3233 3182"/>
              <a:gd name="T145" fmla="*/ T144 w 1671"/>
              <a:gd name="T146" fmla="+- 0 9800 9772"/>
              <a:gd name="T147" fmla="*/ 9800 h 2523"/>
              <a:gd name="T148" fmla="+- 0 3203 3182"/>
              <a:gd name="T149" fmla="*/ T148 w 1671"/>
              <a:gd name="T150" fmla="+- 0 9829 9772"/>
              <a:gd name="T151" fmla="*/ 9829 h 2523"/>
              <a:gd name="T152" fmla="+- 0 3187 3182"/>
              <a:gd name="T153" fmla="*/ T152 w 1671"/>
              <a:gd name="T154" fmla="+- 0 9880 9772"/>
              <a:gd name="T155" fmla="*/ 9880 h 2523"/>
              <a:gd name="T156" fmla="+- 0 3183 3182"/>
              <a:gd name="T157" fmla="*/ T156 w 1671"/>
              <a:gd name="T158" fmla="+- 0 10209 9772"/>
              <a:gd name="T159" fmla="*/ 10209 h 2523"/>
              <a:gd name="T160" fmla="+- 0 3182 3182"/>
              <a:gd name="T161" fmla="*/ T160 w 1671"/>
              <a:gd name="T162" fmla="+- 0 10465 9772"/>
              <a:gd name="T163" fmla="*/ 10465 h 2523"/>
              <a:gd name="T164" fmla="+- 0 3183 3182"/>
              <a:gd name="T165" fmla="*/ T164 w 1671"/>
              <a:gd name="T166" fmla="+- 0 10984 9772"/>
              <a:gd name="T167" fmla="*/ 10984 h 2523"/>
              <a:gd name="T168" fmla="+- 0 3185 3182"/>
              <a:gd name="T169" fmla="*/ T168 w 1671"/>
              <a:gd name="T170" fmla="+- 0 11301 9772"/>
              <a:gd name="T171" fmla="*/ 11301 h 2523"/>
              <a:gd name="T172" fmla="+- 0 3189 3182"/>
              <a:gd name="T173" fmla="*/ T172 w 1671"/>
              <a:gd name="T174" fmla="+- 0 11617 9772"/>
              <a:gd name="T175" fmla="*/ 11617 h 2523"/>
              <a:gd name="T176" fmla="+- 0 3197 3182"/>
              <a:gd name="T177" fmla="*/ T176 w 1671"/>
              <a:gd name="T178" fmla="+- 0 12222 9772"/>
              <a:gd name="T179" fmla="*/ 12222 h 2523"/>
              <a:gd name="T180" fmla="+- 0 3207 3182"/>
              <a:gd name="T181" fmla="*/ T180 w 1671"/>
              <a:gd name="T182" fmla="+- 0 12266 9772"/>
              <a:gd name="T183" fmla="*/ 12266 h 2523"/>
              <a:gd name="T184" fmla="+- 0 3251 3182"/>
              <a:gd name="T185" fmla="*/ T184 w 1671"/>
              <a:gd name="T186" fmla="+- 0 12286 9772"/>
              <a:gd name="T187" fmla="*/ 12286 h 2523"/>
              <a:gd name="T188" fmla="+- 0 4715 3182"/>
              <a:gd name="T189" fmla="*/ T188 w 1671"/>
              <a:gd name="T190" fmla="+- 0 12287 9772"/>
              <a:gd name="T191" fmla="*/ 12287 h 2523"/>
              <a:gd name="T192" fmla="+- 0 4759 3182"/>
              <a:gd name="T193" fmla="*/ T192 w 1671"/>
              <a:gd name="T194" fmla="+- 0 12273 9772"/>
              <a:gd name="T195" fmla="*/ 12273 h 2523"/>
              <a:gd name="T196" fmla="+- 0 4774 3182"/>
              <a:gd name="T197" fmla="*/ T196 w 1671"/>
              <a:gd name="T198" fmla="+- 0 12168 9772"/>
              <a:gd name="T199" fmla="*/ 12168 h 2523"/>
              <a:gd name="T200" fmla="+- 0 4781 3182"/>
              <a:gd name="T201" fmla="*/ T200 w 1671"/>
              <a:gd name="T202" fmla="+- 0 11838 9772"/>
              <a:gd name="T203" fmla="*/ 11838 h 2523"/>
              <a:gd name="T204" fmla="+- 0 4789 3182"/>
              <a:gd name="T205" fmla="*/ T204 w 1671"/>
              <a:gd name="T206" fmla="+- 0 11536 9772"/>
              <a:gd name="T207" fmla="*/ 11536 h 2523"/>
              <a:gd name="T208" fmla="+- 0 4799 3182"/>
              <a:gd name="T209" fmla="*/ T208 w 1671"/>
              <a:gd name="T210" fmla="+- 0 11221 9772"/>
              <a:gd name="T211" fmla="*/ 11221 h 2523"/>
              <a:gd name="T212" fmla="+- 0 4810 3182"/>
              <a:gd name="T213" fmla="*/ T212 w 1671"/>
              <a:gd name="T214" fmla="+- 0 10900 9772"/>
              <a:gd name="T215" fmla="*/ 10900 h 2523"/>
              <a:gd name="T216" fmla="+- 0 4823 3182"/>
              <a:gd name="T217" fmla="*/ T216 w 1671"/>
              <a:gd name="T218" fmla="+- 0 10587 9772"/>
              <a:gd name="T219" fmla="*/ 10587 h 2523"/>
              <a:gd name="T220" fmla="+- 0 4847 3182"/>
              <a:gd name="T221" fmla="*/ T220 w 1671"/>
              <a:gd name="T222" fmla="+- 0 10018 9772"/>
              <a:gd name="T223" fmla="*/ 10018 h 252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  <a:cxn ang="0">
                <a:pos x="T173" y="T175"/>
              </a:cxn>
              <a:cxn ang="0">
                <a:pos x="T177" y="T179"/>
              </a:cxn>
              <a:cxn ang="0">
                <a:pos x="T181" y="T183"/>
              </a:cxn>
              <a:cxn ang="0">
                <a:pos x="T185" y="T187"/>
              </a:cxn>
              <a:cxn ang="0">
                <a:pos x="T189" y="T191"/>
              </a:cxn>
              <a:cxn ang="0">
                <a:pos x="T193" y="T195"/>
              </a:cxn>
              <a:cxn ang="0">
                <a:pos x="T197" y="T199"/>
              </a:cxn>
              <a:cxn ang="0">
                <a:pos x="T201" y="T203"/>
              </a:cxn>
              <a:cxn ang="0">
                <a:pos x="T205" y="T207"/>
              </a:cxn>
              <a:cxn ang="0">
                <a:pos x="T209" y="T211"/>
              </a:cxn>
              <a:cxn ang="0">
                <a:pos x="T213" y="T215"/>
              </a:cxn>
              <a:cxn ang="0">
                <a:pos x="T217" y="T219"/>
              </a:cxn>
              <a:cxn ang="0">
                <a:pos x="T221" y="T223"/>
              </a:cxn>
            </a:cxnLst>
            <a:rect l="0" t="0" r="r" b="b"/>
            <a:pathLst>
              <a:path w="1671" h="2523">
                <a:moveTo>
                  <a:pt x="1024" y="1142"/>
                </a:moveTo>
                <a:lnTo>
                  <a:pt x="946" y="1166"/>
                </a:lnTo>
                <a:lnTo>
                  <a:pt x="875" y="1191"/>
                </a:lnTo>
                <a:lnTo>
                  <a:pt x="811" y="1219"/>
                </a:lnTo>
                <a:lnTo>
                  <a:pt x="753" y="1250"/>
                </a:lnTo>
                <a:lnTo>
                  <a:pt x="701" y="1285"/>
                </a:lnTo>
                <a:lnTo>
                  <a:pt x="656" y="1325"/>
                </a:lnTo>
                <a:lnTo>
                  <a:pt x="617" y="1372"/>
                </a:lnTo>
                <a:lnTo>
                  <a:pt x="585" y="1425"/>
                </a:lnTo>
                <a:lnTo>
                  <a:pt x="559" y="1486"/>
                </a:lnTo>
                <a:lnTo>
                  <a:pt x="539" y="1557"/>
                </a:lnTo>
                <a:lnTo>
                  <a:pt x="527" y="1637"/>
                </a:lnTo>
                <a:lnTo>
                  <a:pt x="520" y="1728"/>
                </a:lnTo>
                <a:lnTo>
                  <a:pt x="523" y="1853"/>
                </a:lnTo>
                <a:lnTo>
                  <a:pt x="539" y="1952"/>
                </a:lnTo>
                <a:lnTo>
                  <a:pt x="567" y="2025"/>
                </a:lnTo>
                <a:lnTo>
                  <a:pt x="605" y="2077"/>
                </a:lnTo>
                <a:lnTo>
                  <a:pt x="650" y="2111"/>
                </a:lnTo>
                <a:lnTo>
                  <a:pt x="702" y="2130"/>
                </a:lnTo>
                <a:lnTo>
                  <a:pt x="757" y="2137"/>
                </a:lnTo>
                <a:lnTo>
                  <a:pt x="830" y="2126"/>
                </a:lnTo>
                <a:lnTo>
                  <a:pt x="892" y="2091"/>
                </a:lnTo>
                <a:lnTo>
                  <a:pt x="941" y="2040"/>
                </a:lnTo>
                <a:lnTo>
                  <a:pt x="977" y="1978"/>
                </a:lnTo>
                <a:lnTo>
                  <a:pt x="999" y="1911"/>
                </a:lnTo>
                <a:lnTo>
                  <a:pt x="1024" y="1142"/>
                </a:lnTo>
                <a:moveTo>
                  <a:pt x="1670" y="119"/>
                </a:moveTo>
                <a:lnTo>
                  <a:pt x="1670" y="109"/>
                </a:lnTo>
                <a:lnTo>
                  <a:pt x="1668" y="99"/>
                </a:lnTo>
                <a:lnTo>
                  <a:pt x="1664" y="88"/>
                </a:lnTo>
                <a:lnTo>
                  <a:pt x="1658" y="78"/>
                </a:lnTo>
                <a:lnTo>
                  <a:pt x="1649" y="66"/>
                </a:lnTo>
                <a:lnTo>
                  <a:pt x="1637" y="58"/>
                </a:lnTo>
                <a:lnTo>
                  <a:pt x="1617" y="49"/>
                </a:lnTo>
                <a:lnTo>
                  <a:pt x="1608" y="47"/>
                </a:lnTo>
                <a:lnTo>
                  <a:pt x="1599" y="46"/>
                </a:lnTo>
                <a:lnTo>
                  <a:pt x="1381" y="30"/>
                </a:lnTo>
                <a:lnTo>
                  <a:pt x="1381" y="2135"/>
                </a:lnTo>
                <a:lnTo>
                  <a:pt x="1377" y="2270"/>
                </a:lnTo>
                <a:lnTo>
                  <a:pt x="1335" y="2287"/>
                </a:lnTo>
                <a:lnTo>
                  <a:pt x="1283" y="2302"/>
                </a:lnTo>
                <a:lnTo>
                  <a:pt x="1225" y="2312"/>
                </a:lnTo>
                <a:lnTo>
                  <a:pt x="1162" y="2314"/>
                </a:lnTo>
                <a:lnTo>
                  <a:pt x="1106" y="2299"/>
                </a:lnTo>
                <a:lnTo>
                  <a:pt x="1101" y="2298"/>
                </a:lnTo>
                <a:lnTo>
                  <a:pt x="1064" y="2258"/>
                </a:lnTo>
                <a:lnTo>
                  <a:pt x="1043" y="2204"/>
                </a:lnTo>
                <a:lnTo>
                  <a:pt x="1036" y="2142"/>
                </a:lnTo>
                <a:lnTo>
                  <a:pt x="985" y="2197"/>
                </a:lnTo>
                <a:lnTo>
                  <a:pt x="925" y="2242"/>
                </a:lnTo>
                <a:lnTo>
                  <a:pt x="856" y="2275"/>
                </a:lnTo>
                <a:lnTo>
                  <a:pt x="777" y="2294"/>
                </a:lnTo>
                <a:lnTo>
                  <a:pt x="689" y="2299"/>
                </a:lnTo>
                <a:lnTo>
                  <a:pt x="634" y="2295"/>
                </a:lnTo>
                <a:lnTo>
                  <a:pt x="581" y="2286"/>
                </a:lnTo>
                <a:lnTo>
                  <a:pt x="531" y="2271"/>
                </a:lnTo>
                <a:lnTo>
                  <a:pt x="484" y="2249"/>
                </a:lnTo>
                <a:lnTo>
                  <a:pt x="440" y="2219"/>
                </a:lnTo>
                <a:lnTo>
                  <a:pt x="401" y="2179"/>
                </a:lnTo>
                <a:lnTo>
                  <a:pt x="368" y="2129"/>
                </a:lnTo>
                <a:lnTo>
                  <a:pt x="339" y="2066"/>
                </a:lnTo>
                <a:lnTo>
                  <a:pt x="317" y="1991"/>
                </a:lnTo>
                <a:lnTo>
                  <a:pt x="302" y="1902"/>
                </a:lnTo>
                <a:lnTo>
                  <a:pt x="294" y="1797"/>
                </a:lnTo>
                <a:lnTo>
                  <a:pt x="294" y="1677"/>
                </a:lnTo>
                <a:lnTo>
                  <a:pt x="301" y="1587"/>
                </a:lnTo>
                <a:lnTo>
                  <a:pt x="315" y="1509"/>
                </a:lnTo>
                <a:lnTo>
                  <a:pt x="337" y="1440"/>
                </a:lnTo>
                <a:lnTo>
                  <a:pt x="365" y="1379"/>
                </a:lnTo>
                <a:lnTo>
                  <a:pt x="400" y="1325"/>
                </a:lnTo>
                <a:lnTo>
                  <a:pt x="441" y="1278"/>
                </a:lnTo>
                <a:lnTo>
                  <a:pt x="489" y="1236"/>
                </a:lnTo>
                <a:lnTo>
                  <a:pt x="543" y="1197"/>
                </a:lnTo>
                <a:lnTo>
                  <a:pt x="602" y="1162"/>
                </a:lnTo>
                <a:lnTo>
                  <a:pt x="667" y="1128"/>
                </a:lnTo>
                <a:lnTo>
                  <a:pt x="738" y="1095"/>
                </a:lnTo>
                <a:lnTo>
                  <a:pt x="869" y="1037"/>
                </a:lnTo>
                <a:lnTo>
                  <a:pt x="967" y="992"/>
                </a:lnTo>
                <a:lnTo>
                  <a:pt x="1018" y="970"/>
                </a:lnTo>
                <a:lnTo>
                  <a:pt x="1026" y="925"/>
                </a:lnTo>
                <a:lnTo>
                  <a:pt x="1034" y="868"/>
                </a:lnTo>
                <a:lnTo>
                  <a:pt x="1035" y="852"/>
                </a:lnTo>
                <a:lnTo>
                  <a:pt x="1041" y="790"/>
                </a:lnTo>
                <a:lnTo>
                  <a:pt x="1046" y="686"/>
                </a:lnTo>
                <a:lnTo>
                  <a:pt x="1040" y="590"/>
                </a:lnTo>
                <a:lnTo>
                  <a:pt x="1018" y="515"/>
                </a:lnTo>
                <a:lnTo>
                  <a:pt x="982" y="459"/>
                </a:lnTo>
                <a:lnTo>
                  <a:pt x="936" y="421"/>
                </a:lnTo>
                <a:lnTo>
                  <a:pt x="884" y="399"/>
                </a:lnTo>
                <a:lnTo>
                  <a:pt x="828" y="391"/>
                </a:lnTo>
                <a:lnTo>
                  <a:pt x="771" y="395"/>
                </a:lnTo>
                <a:lnTo>
                  <a:pt x="715" y="413"/>
                </a:lnTo>
                <a:lnTo>
                  <a:pt x="666" y="445"/>
                </a:lnTo>
                <a:lnTo>
                  <a:pt x="625" y="493"/>
                </a:lnTo>
                <a:lnTo>
                  <a:pt x="597" y="559"/>
                </a:lnTo>
                <a:lnTo>
                  <a:pt x="585" y="642"/>
                </a:lnTo>
                <a:lnTo>
                  <a:pt x="585" y="693"/>
                </a:lnTo>
                <a:lnTo>
                  <a:pt x="590" y="749"/>
                </a:lnTo>
                <a:lnTo>
                  <a:pt x="598" y="804"/>
                </a:lnTo>
                <a:lnTo>
                  <a:pt x="607" y="851"/>
                </a:lnTo>
                <a:lnTo>
                  <a:pt x="405" y="852"/>
                </a:lnTo>
                <a:lnTo>
                  <a:pt x="397" y="815"/>
                </a:lnTo>
                <a:lnTo>
                  <a:pt x="387" y="768"/>
                </a:lnTo>
                <a:lnTo>
                  <a:pt x="380" y="711"/>
                </a:lnTo>
                <a:lnTo>
                  <a:pt x="379" y="646"/>
                </a:lnTo>
                <a:lnTo>
                  <a:pt x="386" y="563"/>
                </a:lnTo>
                <a:lnTo>
                  <a:pt x="403" y="490"/>
                </a:lnTo>
                <a:lnTo>
                  <a:pt x="430" y="428"/>
                </a:lnTo>
                <a:lnTo>
                  <a:pt x="465" y="375"/>
                </a:lnTo>
                <a:lnTo>
                  <a:pt x="509" y="332"/>
                </a:lnTo>
                <a:lnTo>
                  <a:pt x="561" y="297"/>
                </a:lnTo>
                <a:lnTo>
                  <a:pt x="622" y="272"/>
                </a:lnTo>
                <a:lnTo>
                  <a:pt x="692" y="255"/>
                </a:lnTo>
                <a:lnTo>
                  <a:pt x="769" y="246"/>
                </a:lnTo>
                <a:lnTo>
                  <a:pt x="854" y="246"/>
                </a:lnTo>
                <a:lnTo>
                  <a:pt x="951" y="254"/>
                </a:lnTo>
                <a:lnTo>
                  <a:pt x="1032" y="273"/>
                </a:lnTo>
                <a:lnTo>
                  <a:pt x="1100" y="301"/>
                </a:lnTo>
                <a:lnTo>
                  <a:pt x="1154" y="339"/>
                </a:lnTo>
                <a:lnTo>
                  <a:pt x="1197" y="384"/>
                </a:lnTo>
                <a:lnTo>
                  <a:pt x="1228" y="437"/>
                </a:lnTo>
                <a:lnTo>
                  <a:pt x="1248" y="497"/>
                </a:lnTo>
                <a:lnTo>
                  <a:pt x="1259" y="563"/>
                </a:lnTo>
                <a:lnTo>
                  <a:pt x="1261" y="635"/>
                </a:lnTo>
                <a:lnTo>
                  <a:pt x="1216" y="2006"/>
                </a:lnTo>
                <a:lnTo>
                  <a:pt x="1218" y="2074"/>
                </a:lnTo>
                <a:lnTo>
                  <a:pt x="1230" y="2121"/>
                </a:lnTo>
                <a:lnTo>
                  <a:pt x="1254" y="2148"/>
                </a:lnTo>
                <a:lnTo>
                  <a:pt x="1292" y="2158"/>
                </a:lnTo>
                <a:lnTo>
                  <a:pt x="1318" y="2157"/>
                </a:lnTo>
                <a:lnTo>
                  <a:pt x="1342" y="2152"/>
                </a:lnTo>
                <a:lnTo>
                  <a:pt x="1363" y="2145"/>
                </a:lnTo>
                <a:lnTo>
                  <a:pt x="1381" y="2135"/>
                </a:lnTo>
                <a:lnTo>
                  <a:pt x="1381" y="30"/>
                </a:lnTo>
                <a:lnTo>
                  <a:pt x="1371" y="30"/>
                </a:lnTo>
                <a:lnTo>
                  <a:pt x="1124" y="16"/>
                </a:lnTo>
                <a:lnTo>
                  <a:pt x="795" y="6"/>
                </a:lnTo>
                <a:lnTo>
                  <a:pt x="548" y="1"/>
                </a:lnTo>
                <a:lnTo>
                  <a:pt x="301" y="0"/>
                </a:lnTo>
                <a:lnTo>
                  <a:pt x="147" y="0"/>
                </a:lnTo>
                <a:lnTo>
                  <a:pt x="134" y="1"/>
                </a:lnTo>
                <a:lnTo>
                  <a:pt x="122" y="2"/>
                </a:lnTo>
                <a:lnTo>
                  <a:pt x="111" y="4"/>
                </a:lnTo>
                <a:lnTo>
                  <a:pt x="100" y="7"/>
                </a:lnTo>
                <a:lnTo>
                  <a:pt x="88" y="10"/>
                </a:lnTo>
                <a:lnTo>
                  <a:pt x="77" y="14"/>
                </a:lnTo>
                <a:lnTo>
                  <a:pt x="64" y="20"/>
                </a:lnTo>
                <a:lnTo>
                  <a:pt x="51" y="28"/>
                </a:lnTo>
                <a:lnTo>
                  <a:pt x="44" y="33"/>
                </a:lnTo>
                <a:lnTo>
                  <a:pt x="36" y="40"/>
                </a:lnTo>
                <a:lnTo>
                  <a:pt x="29" y="47"/>
                </a:lnTo>
                <a:lnTo>
                  <a:pt x="21" y="57"/>
                </a:lnTo>
                <a:lnTo>
                  <a:pt x="15" y="68"/>
                </a:lnTo>
                <a:lnTo>
                  <a:pt x="9" y="82"/>
                </a:lnTo>
                <a:lnTo>
                  <a:pt x="6" y="96"/>
                </a:lnTo>
                <a:lnTo>
                  <a:pt x="5" y="108"/>
                </a:lnTo>
                <a:lnTo>
                  <a:pt x="4" y="187"/>
                </a:lnTo>
                <a:lnTo>
                  <a:pt x="3" y="273"/>
                </a:lnTo>
                <a:lnTo>
                  <a:pt x="2" y="345"/>
                </a:lnTo>
                <a:lnTo>
                  <a:pt x="1" y="437"/>
                </a:lnTo>
                <a:lnTo>
                  <a:pt x="1" y="515"/>
                </a:lnTo>
                <a:lnTo>
                  <a:pt x="0" y="590"/>
                </a:lnTo>
                <a:lnTo>
                  <a:pt x="0" y="642"/>
                </a:lnTo>
                <a:lnTo>
                  <a:pt x="0" y="693"/>
                </a:lnTo>
                <a:lnTo>
                  <a:pt x="0" y="970"/>
                </a:lnTo>
                <a:lnTo>
                  <a:pt x="0" y="1037"/>
                </a:lnTo>
                <a:lnTo>
                  <a:pt x="0" y="1128"/>
                </a:lnTo>
                <a:lnTo>
                  <a:pt x="1" y="1212"/>
                </a:lnTo>
                <a:lnTo>
                  <a:pt x="1" y="1293"/>
                </a:lnTo>
                <a:lnTo>
                  <a:pt x="2" y="1379"/>
                </a:lnTo>
                <a:lnTo>
                  <a:pt x="2" y="1450"/>
                </a:lnTo>
                <a:lnTo>
                  <a:pt x="3" y="1529"/>
                </a:lnTo>
                <a:lnTo>
                  <a:pt x="4" y="1608"/>
                </a:lnTo>
                <a:lnTo>
                  <a:pt x="5" y="1687"/>
                </a:lnTo>
                <a:lnTo>
                  <a:pt x="6" y="1766"/>
                </a:lnTo>
                <a:lnTo>
                  <a:pt x="7" y="1845"/>
                </a:lnTo>
                <a:lnTo>
                  <a:pt x="8" y="1923"/>
                </a:lnTo>
                <a:lnTo>
                  <a:pt x="9" y="2006"/>
                </a:lnTo>
                <a:lnTo>
                  <a:pt x="10" y="2081"/>
                </a:lnTo>
                <a:lnTo>
                  <a:pt x="15" y="2450"/>
                </a:lnTo>
                <a:lnTo>
                  <a:pt x="15" y="2466"/>
                </a:lnTo>
                <a:lnTo>
                  <a:pt x="15" y="2475"/>
                </a:lnTo>
                <a:lnTo>
                  <a:pt x="19" y="2486"/>
                </a:lnTo>
                <a:lnTo>
                  <a:pt x="25" y="2494"/>
                </a:lnTo>
                <a:lnTo>
                  <a:pt x="36" y="2503"/>
                </a:lnTo>
                <a:lnTo>
                  <a:pt x="47" y="2509"/>
                </a:lnTo>
                <a:lnTo>
                  <a:pt x="58" y="2513"/>
                </a:lnTo>
                <a:lnTo>
                  <a:pt x="69" y="2514"/>
                </a:lnTo>
                <a:lnTo>
                  <a:pt x="953" y="2523"/>
                </a:lnTo>
                <a:lnTo>
                  <a:pt x="1364" y="2519"/>
                </a:lnTo>
                <a:lnTo>
                  <a:pt x="1518" y="2516"/>
                </a:lnTo>
                <a:lnTo>
                  <a:pt x="1533" y="2515"/>
                </a:lnTo>
                <a:lnTo>
                  <a:pt x="1548" y="2513"/>
                </a:lnTo>
                <a:lnTo>
                  <a:pt x="1558" y="2510"/>
                </a:lnTo>
                <a:lnTo>
                  <a:pt x="1568" y="2507"/>
                </a:lnTo>
                <a:lnTo>
                  <a:pt x="1577" y="2501"/>
                </a:lnTo>
                <a:lnTo>
                  <a:pt x="1585" y="2495"/>
                </a:lnTo>
                <a:lnTo>
                  <a:pt x="1591" y="2486"/>
                </a:lnTo>
                <a:lnTo>
                  <a:pt x="1591" y="2466"/>
                </a:lnTo>
                <a:lnTo>
                  <a:pt x="1592" y="2396"/>
                </a:lnTo>
                <a:lnTo>
                  <a:pt x="1594" y="2314"/>
                </a:lnTo>
                <a:lnTo>
                  <a:pt x="1595" y="2239"/>
                </a:lnTo>
                <a:lnTo>
                  <a:pt x="1597" y="2135"/>
                </a:lnTo>
                <a:lnTo>
                  <a:pt x="1599" y="2066"/>
                </a:lnTo>
                <a:lnTo>
                  <a:pt x="1600" y="2001"/>
                </a:lnTo>
                <a:lnTo>
                  <a:pt x="1602" y="1922"/>
                </a:lnTo>
                <a:lnTo>
                  <a:pt x="1605" y="1843"/>
                </a:lnTo>
                <a:lnTo>
                  <a:pt x="1607" y="1764"/>
                </a:lnTo>
                <a:lnTo>
                  <a:pt x="1609" y="1685"/>
                </a:lnTo>
                <a:lnTo>
                  <a:pt x="1612" y="1607"/>
                </a:lnTo>
                <a:lnTo>
                  <a:pt x="1614" y="1528"/>
                </a:lnTo>
                <a:lnTo>
                  <a:pt x="1617" y="1449"/>
                </a:lnTo>
                <a:lnTo>
                  <a:pt x="1619" y="1370"/>
                </a:lnTo>
                <a:lnTo>
                  <a:pt x="1622" y="1291"/>
                </a:lnTo>
                <a:lnTo>
                  <a:pt x="1625" y="1212"/>
                </a:lnTo>
                <a:lnTo>
                  <a:pt x="1628" y="1128"/>
                </a:lnTo>
                <a:lnTo>
                  <a:pt x="1631" y="1055"/>
                </a:lnTo>
                <a:lnTo>
                  <a:pt x="1634" y="976"/>
                </a:lnTo>
                <a:lnTo>
                  <a:pt x="1637" y="897"/>
                </a:lnTo>
                <a:lnTo>
                  <a:pt x="1641" y="815"/>
                </a:lnTo>
                <a:lnTo>
                  <a:pt x="1644" y="739"/>
                </a:lnTo>
                <a:lnTo>
                  <a:pt x="1652" y="559"/>
                </a:lnTo>
                <a:lnTo>
                  <a:pt x="1655" y="490"/>
                </a:lnTo>
                <a:lnTo>
                  <a:pt x="1665" y="246"/>
                </a:lnTo>
                <a:lnTo>
                  <a:pt x="1670" y="135"/>
                </a:lnTo>
                <a:lnTo>
                  <a:pt x="1670" y="119"/>
                </a:lnTo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rot="0" vert="horz" wrap="square" lIns="68580" tIns="34290" rIns="68580" bIns="34290" anchor="t" anchorCtr="0" upright="1">
            <a:noAutofit/>
          </a:bodyPr>
          <a:lstStyle/>
          <a:p>
            <a:endParaRPr lang="de-CH" sz="135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27A31A8B-6F30-44FC-AF37-A5FADD2A5D38}"/>
              </a:ext>
            </a:extLst>
          </p:cNvPr>
          <p:cNvSpPr txBox="1"/>
          <p:nvPr/>
        </p:nvSpPr>
        <p:spPr>
          <a:xfrm>
            <a:off x="5626641" y="2679439"/>
            <a:ext cx="2274237" cy="203132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/>
                </a:solidFill>
                <a:latin typeface="Fira Sans" panose="020B0503050000020004" pitchFamily="34" charset="0"/>
              </a:rPr>
              <a:t>Saucen</a:t>
            </a:r>
          </a:p>
          <a:p>
            <a:r>
              <a:rPr lang="de-CH" sz="1400" dirty="0">
                <a:solidFill>
                  <a:schemeClr val="bg1"/>
                </a:solidFill>
                <a:latin typeface="Fira Sans" panose="020B0503050000020004" pitchFamily="34" charset="0"/>
              </a:rPr>
              <a:t>Für warme Komponenten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CH" sz="1400" dirty="0">
                <a:solidFill>
                  <a:schemeClr val="bg1"/>
                </a:solidFill>
                <a:latin typeface="Fira Sans" panose="020B0503050000020004" pitchFamily="34" charset="0"/>
              </a:rPr>
              <a:t>Tomatensauce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CH" sz="1400" dirty="0">
                <a:solidFill>
                  <a:schemeClr val="bg1"/>
                </a:solidFill>
                <a:latin typeface="Fira Sans" panose="020B0503050000020004" pitchFamily="34" charset="0"/>
              </a:rPr>
              <a:t>Rotweinsauce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CH" sz="1400" dirty="0">
                <a:solidFill>
                  <a:schemeClr val="bg1"/>
                </a:solidFill>
                <a:latin typeface="Fira Sans" panose="020B0503050000020004" pitchFamily="34" charset="0"/>
              </a:rPr>
              <a:t>Sweet-Sour Sauce </a:t>
            </a:r>
          </a:p>
          <a:p>
            <a:r>
              <a:rPr lang="de-CH" sz="1400" dirty="0">
                <a:solidFill>
                  <a:schemeClr val="bg1"/>
                </a:solidFill>
                <a:latin typeface="Fira Sans" panose="020B0503050000020004" pitchFamily="34" charset="0"/>
              </a:rPr>
              <a:t>Salatsauce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CH" sz="1400" dirty="0">
                <a:solidFill>
                  <a:schemeClr val="bg1"/>
                </a:solidFill>
                <a:latin typeface="Fira Sans" panose="020B0503050000020004" pitchFamily="34" charset="0"/>
              </a:rPr>
              <a:t>Balsamico-Dressing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CH" sz="1400" dirty="0">
                <a:solidFill>
                  <a:schemeClr val="bg1"/>
                </a:solidFill>
                <a:latin typeface="Fira Sans" panose="020B0503050000020004" pitchFamily="34" charset="0"/>
              </a:rPr>
              <a:t>Französisches Dressing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CH" sz="1400" dirty="0">
                <a:solidFill>
                  <a:schemeClr val="bg1"/>
                </a:solidFill>
                <a:latin typeface="Fira Sans" panose="020B0503050000020004" pitchFamily="34" charset="0"/>
              </a:rPr>
              <a:t>Senf-Feigen-Sauce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D0A4B97A-1665-4C76-BDF9-2DE37EA140D7}"/>
              </a:ext>
            </a:extLst>
          </p:cNvPr>
          <p:cNvSpPr txBox="1"/>
          <p:nvPr/>
        </p:nvSpPr>
        <p:spPr>
          <a:xfrm>
            <a:off x="1861732" y="2867717"/>
            <a:ext cx="415405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000" b="1" dirty="0">
                <a:latin typeface="Fira Sans" panose="020B0503050000020004" pitchFamily="34" charset="0"/>
              </a:rPr>
              <a:t>Aus 21 Komponenten </a:t>
            </a:r>
            <a:br>
              <a:rPr lang="de-CH" sz="2000" b="1" dirty="0">
                <a:latin typeface="Fira Sans" panose="020B0503050000020004" pitchFamily="34" charset="0"/>
              </a:rPr>
            </a:br>
            <a:r>
              <a:rPr lang="de-CH" sz="2000" b="1" dirty="0">
                <a:latin typeface="Fira Sans" panose="020B0503050000020004" pitchFamily="34" charset="0"/>
              </a:rPr>
              <a:t>ergeben sich</a:t>
            </a:r>
          </a:p>
          <a:p>
            <a:pPr algn="ctr"/>
            <a:br>
              <a:rPr lang="de-CH" sz="800" b="1" dirty="0">
                <a:latin typeface="Fira Sans" panose="020B0503050000020004" pitchFamily="34" charset="0"/>
              </a:rPr>
            </a:br>
            <a:r>
              <a:rPr lang="de-CH" sz="2800" b="1" dirty="0">
                <a:latin typeface="Fira Sans" panose="020B0503050000020004" pitchFamily="34" charset="0"/>
              </a:rPr>
              <a:t>8000 Möglichkeiten</a:t>
            </a:r>
            <a:endParaRPr lang="de-CH" sz="800" b="1" dirty="0">
              <a:latin typeface="Fira Sans" panose="020B0503050000020004" pitchFamily="34" charset="0"/>
            </a:endParaRPr>
          </a:p>
          <a:p>
            <a:pPr algn="ctr"/>
            <a:br>
              <a:rPr lang="de-CH" sz="800" b="1" dirty="0">
                <a:latin typeface="Fira Sans" panose="020B0503050000020004" pitchFamily="34" charset="0"/>
              </a:rPr>
            </a:br>
            <a:r>
              <a:rPr lang="de-CH" sz="2000" b="1" dirty="0">
                <a:latin typeface="Fira Sans" panose="020B0503050000020004" pitchFamily="34" charset="0"/>
              </a:rPr>
              <a:t>für Hauptgang mit 3 Komponenten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F87D6BF7-43DF-438B-803F-0B04DCAEB2C2}"/>
              </a:ext>
            </a:extLst>
          </p:cNvPr>
          <p:cNvSpPr txBox="1"/>
          <p:nvPr/>
        </p:nvSpPr>
        <p:spPr>
          <a:xfrm>
            <a:off x="7367452" y="294230"/>
            <a:ext cx="1537117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200" b="1" dirty="0">
                <a:latin typeface="Montez" panose="02000503000000020004" pitchFamily="2" charset="0"/>
              </a:rPr>
              <a:t>Chez </a:t>
            </a:r>
            <a:r>
              <a:rPr lang="de-CH" sz="3200" b="1" dirty="0" err="1">
                <a:latin typeface="Montez" panose="02000503000000020004" pitchFamily="2" charset="0"/>
              </a:rPr>
              <a:t>Mà</a:t>
            </a:r>
            <a:endParaRPr lang="de-CH" sz="3200" b="1" dirty="0">
              <a:latin typeface="Montez" panose="02000503000000020004" pitchFamily="2" charset="0"/>
            </a:endParaRPr>
          </a:p>
        </p:txBody>
      </p: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36DDA95F-2F59-462F-A9CA-96177320B487}"/>
              </a:ext>
            </a:extLst>
          </p:cNvPr>
          <p:cNvCxnSpPr>
            <a:cxnSpLocks/>
          </p:cNvCxnSpPr>
          <p:nvPr/>
        </p:nvCxnSpPr>
        <p:spPr>
          <a:xfrm>
            <a:off x="9176932" y="0"/>
            <a:ext cx="45912" cy="71435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utoShape 8">
            <a:extLst>
              <a:ext uri="{FF2B5EF4-FFF2-40B4-BE49-F238E27FC236}">
                <a16:creationId xmlns:a16="http://schemas.microsoft.com/office/drawing/2014/main" id="{504D4C3E-E120-46C9-BA26-27B589042696}"/>
              </a:ext>
            </a:extLst>
          </p:cNvPr>
          <p:cNvSpPr>
            <a:spLocks noChangeAspect="1" noEditPoints="1" noChangeArrowheads="1" noChangeShapeType="1" noTextEdit="1"/>
          </p:cNvSpPr>
          <p:nvPr/>
        </p:nvSpPr>
        <p:spPr bwMode="auto">
          <a:xfrm rot="16200000">
            <a:off x="5849262" y="4331747"/>
            <a:ext cx="1129336" cy="2201686"/>
          </a:xfrm>
          <a:custGeom>
            <a:avLst/>
            <a:gdLst>
              <a:gd name="T0" fmla="+- 0 3993 3182"/>
              <a:gd name="T1" fmla="*/ T0 w 1671"/>
              <a:gd name="T2" fmla="+- 0 10991 9772"/>
              <a:gd name="T3" fmla="*/ 10991 h 2523"/>
              <a:gd name="T4" fmla="+- 0 3799 3182"/>
              <a:gd name="T5" fmla="*/ T4 w 1671"/>
              <a:gd name="T6" fmla="+- 0 11144 9772"/>
              <a:gd name="T7" fmla="*/ 11144 h 2523"/>
              <a:gd name="T8" fmla="+- 0 3709 3182"/>
              <a:gd name="T9" fmla="*/ T8 w 1671"/>
              <a:gd name="T10" fmla="+- 0 11409 9772"/>
              <a:gd name="T11" fmla="*/ 11409 h 2523"/>
              <a:gd name="T12" fmla="+- 0 3749 3182"/>
              <a:gd name="T13" fmla="*/ T12 w 1671"/>
              <a:gd name="T14" fmla="+- 0 11797 9772"/>
              <a:gd name="T15" fmla="*/ 11797 h 2523"/>
              <a:gd name="T16" fmla="+- 0 3939 3182"/>
              <a:gd name="T17" fmla="*/ T16 w 1671"/>
              <a:gd name="T18" fmla="+- 0 11909 9772"/>
              <a:gd name="T19" fmla="*/ 11909 h 2523"/>
              <a:gd name="T20" fmla="+- 0 4159 3182"/>
              <a:gd name="T21" fmla="*/ T20 w 1671"/>
              <a:gd name="T22" fmla="+- 0 11750 9772"/>
              <a:gd name="T23" fmla="*/ 11750 h 2523"/>
              <a:gd name="T24" fmla="+- 0 4852 3182"/>
              <a:gd name="T25" fmla="*/ T24 w 1671"/>
              <a:gd name="T26" fmla="+- 0 9881 9772"/>
              <a:gd name="T27" fmla="*/ 9881 h 2523"/>
              <a:gd name="T28" fmla="+- 0 4831 3182"/>
              <a:gd name="T29" fmla="*/ T28 w 1671"/>
              <a:gd name="T30" fmla="+- 0 9838 9772"/>
              <a:gd name="T31" fmla="*/ 9838 h 2523"/>
              <a:gd name="T32" fmla="+- 0 4781 3182"/>
              <a:gd name="T33" fmla="*/ T32 w 1671"/>
              <a:gd name="T34" fmla="+- 0 9818 9772"/>
              <a:gd name="T35" fmla="*/ 9818 h 2523"/>
              <a:gd name="T36" fmla="+- 0 4517 3182"/>
              <a:gd name="T37" fmla="*/ T36 w 1671"/>
              <a:gd name="T38" fmla="+- 0 12059 9772"/>
              <a:gd name="T39" fmla="*/ 12059 h 2523"/>
              <a:gd name="T40" fmla="+- 0 4288 3182"/>
              <a:gd name="T41" fmla="*/ T40 w 1671"/>
              <a:gd name="T42" fmla="+- 0 12071 9772"/>
              <a:gd name="T43" fmla="*/ 12071 h 2523"/>
              <a:gd name="T44" fmla="+- 0 4218 3182"/>
              <a:gd name="T45" fmla="*/ T44 w 1671"/>
              <a:gd name="T46" fmla="+- 0 11914 9772"/>
              <a:gd name="T47" fmla="*/ 11914 h 2523"/>
              <a:gd name="T48" fmla="+- 0 3959 3182"/>
              <a:gd name="T49" fmla="*/ T48 w 1671"/>
              <a:gd name="T50" fmla="+- 0 12066 9772"/>
              <a:gd name="T51" fmla="*/ 12066 h 2523"/>
              <a:gd name="T52" fmla="+- 0 3713 3182"/>
              <a:gd name="T53" fmla="*/ T52 w 1671"/>
              <a:gd name="T54" fmla="+- 0 12043 9772"/>
              <a:gd name="T55" fmla="*/ 12043 h 2523"/>
              <a:gd name="T56" fmla="+- 0 3550 3182"/>
              <a:gd name="T57" fmla="*/ T56 w 1671"/>
              <a:gd name="T58" fmla="+- 0 11901 9772"/>
              <a:gd name="T59" fmla="*/ 11901 h 2523"/>
              <a:gd name="T60" fmla="+- 0 3476 3182"/>
              <a:gd name="T61" fmla="*/ T60 w 1671"/>
              <a:gd name="T62" fmla="+- 0 11569 9772"/>
              <a:gd name="T63" fmla="*/ 11569 h 2523"/>
              <a:gd name="T64" fmla="+- 0 3519 3182"/>
              <a:gd name="T65" fmla="*/ T64 w 1671"/>
              <a:gd name="T66" fmla="+- 0 11212 9772"/>
              <a:gd name="T67" fmla="*/ 11212 h 2523"/>
              <a:gd name="T68" fmla="+- 0 3671 3182"/>
              <a:gd name="T69" fmla="*/ T68 w 1671"/>
              <a:gd name="T70" fmla="+- 0 11008 9772"/>
              <a:gd name="T71" fmla="*/ 11008 h 2523"/>
              <a:gd name="T72" fmla="+- 0 3920 3182"/>
              <a:gd name="T73" fmla="*/ T72 w 1671"/>
              <a:gd name="T74" fmla="+- 0 10867 9772"/>
              <a:gd name="T75" fmla="*/ 10867 h 2523"/>
              <a:gd name="T76" fmla="+- 0 4208 3182"/>
              <a:gd name="T77" fmla="*/ T76 w 1671"/>
              <a:gd name="T78" fmla="+- 0 10697 9772"/>
              <a:gd name="T79" fmla="*/ 10697 h 2523"/>
              <a:gd name="T80" fmla="+- 0 4228 3182"/>
              <a:gd name="T81" fmla="*/ T80 w 1671"/>
              <a:gd name="T82" fmla="+- 0 10458 9772"/>
              <a:gd name="T83" fmla="*/ 10458 h 2523"/>
              <a:gd name="T84" fmla="+- 0 4118 3182"/>
              <a:gd name="T85" fmla="*/ T84 w 1671"/>
              <a:gd name="T86" fmla="+- 0 10193 9772"/>
              <a:gd name="T87" fmla="*/ 10193 h 2523"/>
              <a:gd name="T88" fmla="+- 0 3897 3182"/>
              <a:gd name="T89" fmla="*/ T88 w 1671"/>
              <a:gd name="T90" fmla="+- 0 10185 9772"/>
              <a:gd name="T91" fmla="*/ 10185 h 2523"/>
              <a:gd name="T92" fmla="+- 0 3767 3182"/>
              <a:gd name="T93" fmla="*/ T92 w 1671"/>
              <a:gd name="T94" fmla="+- 0 10414 9772"/>
              <a:gd name="T95" fmla="*/ 10414 h 2523"/>
              <a:gd name="T96" fmla="+- 0 3789 3182"/>
              <a:gd name="T97" fmla="*/ T96 w 1671"/>
              <a:gd name="T98" fmla="+- 0 10623 9772"/>
              <a:gd name="T99" fmla="*/ 10623 h 2523"/>
              <a:gd name="T100" fmla="+- 0 3562 3182"/>
              <a:gd name="T101" fmla="*/ T100 w 1671"/>
              <a:gd name="T102" fmla="+- 0 10483 9772"/>
              <a:gd name="T103" fmla="*/ 10483 h 2523"/>
              <a:gd name="T104" fmla="+- 0 3612 3182"/>
              <a:gd name="T105" fmla="*/ T104 w 1671"/>
              <a:gd name="T106" fmla="+- 0 10200 9772"/>
              <a:gd name="T107" fmla="*/ 10200 h 2523"/>
              <a:gd name="T108" fmla="+- 0 3804 3182"/>
              <a:gd name="T109" fmla="*/ T108 w 1671"/>
              <a:gd name="T110" fmla="+- 0 10044 9772"/>
              <a:gd name="T111" fmla="*/ 10044 h 2523"/>
              <a:gd name="T112" fmla="+- 0 4133 3182"/>
              <a:gd name="T113" fmla="*/ T112 w 1671"/>
              <a:gd name="T114" fmla="+- 0 10026 9772"/>
              <a:gd name="T115" fmla="*/ 10026 h 2523"/>
              <a:gd name="T116" fmla="+- 0 4379 3182"/>
              <a:gd name="T117" fmla="*/ T116 w 1671"/>
              <a:gd name="T118" fmla="+- 0 10156 9772"/>
              <a:gd name="T119" fmla="*/ 10156 h 2523"/>
              <a:gd name="T120" fmla="+- 0 4443 3182"/>
              <a:gd name="T121" fmla="*/ T120 w 1671"/>
              <a:gd name="T122" fmla="+- 0 10407 9772"/>
              <a:gd name="T123" fmla="*/ 10407 h 2523"/>
              <a:gd name="T124" fmla="+- 0 4436 3182"/>
              <a:gd name="T125" fmla="*/ T124 w 1671"/>
              <a:gd name="T126" fmla="+- 0 11920 9772"/>
              <a:gd name="T127" fmla="*/ 11920 h 2523"/>
              <a:gd name="T128" fmla="+- 0 4545 3182"/>
              <a:gd name="T129" fmla="*/ T128 w 1671"/>
              <a:gd name="T130" fmla="+- 0 11917 9772"/>
              <a:gd name="T131" fmla="*/ 11917 h 2523"/>
              <a:gd name="T132" fmla="+- 0 4306 3182"/>
              <a:gd name="T133" fmla="*/ T132 w 1671"/>
              <a:gd name="T134" fmla="+- 0 9788 9772"/>
              <a:gd name="T135" fmla="*/ 9788 h 2523"/>
              <a:gd name="T136" fmla="+- 0 3329 3182"/>
              <a:gd name="T137" fmla="*/ T136 w 1671"/>
              <a:gd name="T138" fmla="+- 0 9772 9772"/>
              <a:gd name="T139" fmla="*/ 9772 h 2523"/>
              <a:gd name="T140" fmla="+- 0 3282 3182"/>
              <a:gd name="T141" fmla="*/ T140 w 1671"/>
              <a:gd name="T142" fmla="+- 0 9779 9772"/>
              <a:gd name="T143" fmla="*/ 9779 h 2523"/>
              <a:gd name="T144" fmla="+- 0 3233 3182"/>
              <a:gd name="T145" fmla="*/ T144 w 1671"/>
              <a:gd name="T146" fmla="+- 0 9800 9772"/>
              <a:gd name="T147" fmla="*/ 9800 h 2523"/>
              <a:gd name="T148" fmla="+- 0 3203 3182"/>
              <a:gd name="T149" fmla="*/ T148 w 1671"/>
              <a:gd name="T150" fmla="+- 0 9829 9772"/>
              <a:gd name="T151" fmla="*/ 9829 h 2523"/>
              <a:gd name="T152" fmla="+- 0 3187 3182"/>
              <a:gd name="T153" fmla="*/ T152 w 1671"/>
              <a:gd name="T154" fmla="+- 0 9880 9772"/>
              <a:gd name="T155" fmla="*/ 9880 h 2523"/>
              <a:gd name="T156" fmla="+- 0 3183 3182"/>
              <a:gd name="T157" fmla="*/ T156 w 1671"/>
              <a:gd name="T158" fmla="+- 0 10209 9772"/>
              <a:gd name="T159" fmla="*/ 10209 h 2523"/>
              <a:gd name="T160" fmla="+- 0 3182 3182"/>
              <a:gd name="T161" fmla="*/ T160 w 1671"/>
              <a:gd name="T162" fmla="+- 0 10465 9772"/>
              <a:gd name="T163" fmla="*/ 10465 h 2523"/>
              <a:gd name="T164" fmla="+- 0 3183 3182"/>
              <a:gd name="T165" fmla="*/ T164 w 1671"/>
              <a:gd name="T166" fmla="+- 0 10984 9772"/>
              <a:gd name="T167" fmla="*/ 10984 h 2523"/>
              <a:gd name="T168" fmla="+- 0 3185 3182"/>
              <a:gd name="T169" fmla="*/ T168 w 1671"/>
              <a:gd name="T170" fmla="+- 0 11301 9772"/>
              <a:gd name="T171" fmla="*/ 11301 h 2523"/>
              <a:gd name="T172" fmla="+- 0 3189 3182"/>
              <a:gd name="T173" fmla="*/ T172 w 1671"/>
              <a:gd name="T174" fmla="+- 0 11617 9772"/>
              <a:gd name="T175" fmla="*/ 11617 h 2523"/>
              <a:gd name="T176" fmla="+- 0 3197 3182"/>
              <a:gd name="T177" fmla="*/ T176 w 1671"/>
              <a:gd name="T178" fmla="+- 0 12222 9772"/>
              <a:gd name="T179" fmla="*/ 12222 h 2523"/>
              <a:gd name="T180" fmla="+- 0 3207 3182"/>
              <a:gd name="T181" fmla="*/ T180 w 1671"/>
              <a:gd name="T182" fmla="+- 0 12266 9772"/>
              <a:gd name="T183" fmla="*/ 12266 h 2523"/>
              <a:gd name="T184" fmla="+- 0 3251 3182"/>
              <a:gd name="T185" fmla="*/ T184 w 1671"/>
              <a:gd name="T186" fmla="+- 0 12286 9772"/>
              <a:gd name="T187" fmla="*/ 12286 h 2523"/>
              <a:gd name="T188" fmla="+- 0 4715 3182"/>
              <a:gd name="T189" fmla="*/ T188 w 1671"/>
              <a:gd name="T190" fmla="+- 0 12287 9772"/>
              <a:gd name="T191" fmla="*/ 12287 h 2523"/>
              <a:gd name="T192" fmla="+- 0 4759 3182"/>
              <a:gd name="T193" fmla="*/ T192 w 1671"/>
              <a:gd name="T194" fmla="+- 0 12273 9772"/>
              <a:gd name="T195" fmla="*/ 12273 h 2523"/>
              <a:gd name="T196" fmla="+- 0 4774 3182"/>
              <a:gd name="T197" fmla="*/ T196 w 1671"/>
              <a:gd name="T198" fmla="+- 0 12168 9772"/>
              <a:gd name="T199" fmla="*/ 12168 h 2523"/>
              <a:gd name="T200" fmla="+- 0 4781 3182"/>
              <a:gd name="T201" fmla="*/ T200 w 1671"/>
              <a:gd name="T202" fmla="+- 0 11838 9772"/>
              <a:gd name="T203" fmla="*/ 11838 h 2523"/>
              <a:gd name="T204" fmla="+- 0 4789 3182"/>
              <a:gd name="T205" fmla="*/ T204 w 1671"/>
              <a:gd name="T206" fmla="+- 0 11536 9772"/>
              <a:gd name="T207" fmla="*/ 11536 h 2523"/>
              <a:gd name="T208" fmla="+- 0 4799 3182"/>
              <a:gd name="T209" fmla="*/ T208 w 1671"/>
              <a:gd name="T210" fmla="+- 0 11221 9772"/>
              <a:gd name="T211" fmla="*/ 11221 h 2523"/>
              <a:gd name="T212" fmla="+- 0 4810 3182"/>
              <a:gd name="T213" fmla="*/ T212 w 1671"/>
              <a:gd name="T214" fmla="+- 0 10900 9772"/>
              <a:gd name="T215" fmla="*/ 10900 h 2523"/>
              <a:gd name="T216" fmla="+- 0 4823 3182"/>
              <a:gd name="T217" fmla="*/ T216 w 1671"/>
              <a:gd name="T218" fmla="+- 0 10587 9772"/>
              <a:gd name="T219" fmla="*/ 10587 h 2523"/>
              <a:gd name="T220" fmla="+- 0 4847 3182"/>
              <a:gd name="T221" fmla="*/ T220 w 1671"/>
              <a:gd name="T222" fmla="+- 0 10018 9772"/>
              <a:gd name="T223" fmla="*/ 10018 h 252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  <a:cxn ang="0">
                <a:pos x="T173" y="T175"/>
              </a:cxn>
              <a:cxn ang="0">
                <a:pos x="T177" y="T179"/>
              </a:cxn>
              <a:cxn ang="0">
                <a:pos x="T181" y="T183"/>
              </a:cxn>
              <a:cxn ang="0">
                <a:pos x="T185" y="T187"/>
              </a:cxn>
              <a:cxn ang="0">
                <a:pos x="T189" y="T191"/>
              </a:cxn>
              <a:cxn ang="0">
                <a:pos x="T193" y="T195"/>
              </a:cxn>
              <a:cxn ang="0">
                <a:pos x="T197" y="T199"/>
              </a:cxn>
              <a:cxn ang="0">
                <a:pos x="T201" y="T203"/>
              </a:cxn>
              <a:cxn ang="0">
                <a:pos x="T205" y="T207"/>
              </a:cxn>
              <a:cxn ang="0">
                <a:pos x="T209" y="T211"/>
              </a:cxn>
              <a:cxn ang="0">
                <a:pos x="T213" y="T215"/>
              </a:cxn>
              <a:cxn ang="0">
                <a:pos x="T217" y="T219"/>
              </a:cxn>
              <a:cxn ang="0">
                <a:pos x="T221" y="T223"/>
              </a:cxn>
            </a:cxnLst>
            <a:rect l="0" t="0" r="r" b="b"/>
            <a:pathLst>
              <a:path w="1671" h="2523">
                <a:moveTo>
                  <a:pt x="1024" y="1142"/>
                </a:moveTo>
                <a:lnTo>
                  <a:pt x="946" y="1166"/>
                </a:lnTo>
                <a:lnTo>
                  <a:pt x="875" y="1191"/>
                </a:lnTo>
                <a:lnTo>
                  <a:pt x="811" y="1219"/>
                </a:lnTo>
                <a:lnTo>
                  <a:pt x="753" y="1250"/>
                </a:lnTo>
                <a:lnTo>
                  <a:pt x="701" y="1285"/>
                </a:lnTo>
                <a:lnTo>
                  <a:pt x="656" y="1325"/>
                </a:lnTo>
                <a:lnTo>
                  <a:pt x="617" y="1372"/>
                </a:lnTo>
                <a:lnTo>
                  <a:pt x="585" y="1425"/>
                </a:lnTo>
                <a:lnTo>
                  <a:pt x="559" y="1486"/>
                </a:lnTo>
                <a:lnTo>
                  <a:pt x="539" y="1557"/>
                </a:lnTo>
                <a:lnTo>
                  <a:pt x="527" y="1637"/>
                </a:lnTo>
                <a:lnTo>
                  <a:pt x="520" y="1728"/>
                </a:lnTo>
                <a:lnTo>
                  <a:pt x="523" y="1853"/>
                </a:lnTo>
                <a:lnTo>
                  <a:pt x="539" y="1952"/>
                </a:lnTo>
                <a:lnTo>
                  <a:pt x="567" y="2025"/>
                </a:lnTo>
                <a:lnTo>
                  <a:pt x="605" y="2077"/>
                </a:lnTo>
                <a:lnTo>
                  <a:pt x="650" y="2111"/>
                </a:lnTo>
                <a:lnTo>
                  <a:pt x="702" y="2130"/>
                </a:lnTo>
                <a:lnTo>
                  <a:pt x="757" y="2137"/>
                </a:lnTo>
                <a:lnTo>
                  <a:pt x="830" y="2126"/>
                </a:lnTo>
                <a:lnTo>
                  <a:pt x="892" y="2091"/>
                </a:lnTo>
                <a:lnTo>
                  <a:pt x="941" y="2040"/>
                </a:lnTo>
                <a:lnTo>
                  <a:pt x="977" y="1978"/>
                </a:lnTo>
                <a:lnTo>
                  <a:pt x="999" y="1911"/>
                </a:lnTo>
                <a:lnTo>
                  <a:pt x="1024" y="1142"/>
                </a:lnTo>
                <a:moveTo>
                  <a:pt x="1670" y="119"/>
                </a:moveTo>
                <a:lnTo>
                  <a:pt x="1670" y="109"/>
                </a:lnTo>
                <a:lnTo>
                  <a:pt x="1668" y="99"/>
                </a:lnTo>
                <a:lnTo>
                  <a:pt x="1664" y="88"/>
                </a:lnTo>
                <a:lnTo>
                  <a:pt x="1658" y="78"/>
                </a:lnTo>
                <a:lnTo>
                  <a:pt x="1649" y="66"/>
                </a:lnTo>
                <a:lnTo>
                  <a:pt x="1637" y="58"/>
                </a:lnTo>
                <a:lnTo>
                  <a:pt x="1617" y="49"/>
                </a:lnTo>
                <a:lnTo>
                  <a:pt x="1608" y="47"/>
                </a:lnTo>
                <a:lnTo>
                  <a:pt x="1599" y="46"/>
                </a:lnTo>
                <a:lnTo>
                  <a:pt x="1381" y="30"/>
                </a:lnTo>
                <a:lnTo>
                  <a:pt x="1381" y="2135"/>
                </a:lnTo>
                <a:lnTo>
                  <a:pt x="1377" y="2270"/>
                </a:lnTo>
                <a:lnTo>
                  <a:pt x="1335" y="2287"/>
                </a:lnTo>
                <a:lnTo>
                  <a:pt x="1283" y="2302"/>
                </a:lnTo>
                <a:lnTo>
                  <a:pt x="1225" y="2312"/>
                </a:lnTo>
                <a:lnTo>
                  <a:pt x="1162" y="2314"/>
                </a:lnTo>
                <a:lnTo>
                  <a:pt x="1106" y="2299"/>
                </a:lnTo>
                <a:lnTo>
                  <a:pt x="1101" y="2298"/>
                </a:lnTo>
                <a:lnTo>
                  <a:pt x="1064" y="2258"/>
                </a:lnTo>
                <a:lnTo>
                  <a:pt x="1043" y="2204"/>
                </a:lnTo>
                <a:lnTo>
                  <a:pt x="1036" y="2142"/>
                </a:lnTo>
                <a:lnTo>
                  <a:pt x="985" y="2197"/>
                </a:lnTo>
                <a:lnTo>
                  <a:pt x="925" y="2242"/>
                </a:lnTo>
                <a:lnTo>
                  <a:pt x="856" y="2275"/>
                </a:lnTo>
                <a:lnTo>
                  <a:pt x="777" y="2294"/>
                </a:lnTo>
                <a:lnTo>
                  <a:pt x="689" y="2299"/>
                </a:lnTo>
                <a:lnTo>
                  <a:pt x="634" y="2295"/>
                </a:lnTo>
                <a:lnTo>
                  <a:pt x="581" y="2286"/>
                </a:lnTo>
                <a:lnTo>
                  <a:pt x="531" y="2271"/>
                </a:lnTo>
                <a:lnTo>
                  <a:pt x="484" y="2249"/>
                </a:lnTo>
                <a:lnTo>
                  <a:pt x="440" y="2219"/>
                </a:lnTo>
                <a:lnTo>
                  <a:pt x="401" y="2179"/>
                </a:lnTo>
                <a:lnTo>
                  <a:pt x="368" y="2129"/>
                </a:lnTo>
                <a:lnTo>
                  <a:pt x="339" y="2066"/>
                </a:lnTo>
                <a:lnTo>
                  <a:pt x="317" y="1991"/>
                </a:lnTo>
                <a:lnTo>
                  <a:pt x="302" y="1902"/>
                </a:lnTo>
                <a:lnTo>
                  <a:pt x="294" y="1797"/>
                </a:lnTo>
                <a:lnTo>
                  <a:pt x="294" y="1677"/>
                </a:lnTo>
                <a:lnTo>
                  <a:pt x="301" y="1587"/>
                </a:lnTo>
                <a:lnTo>
                  <a:pt x="315" y="1509"/>
                </a:lnTo>
                <a:lnTo>
                  <a:pt x="337" y="1440"/>
                </a:lnTo>
                <a:lnTo>
                  <a:pt x="365" y="1379"/>
                </a:lnTo>
                <a:lnTo>
                  <a:pt x="400" y="1325"/>
                </a:lnTo>
                <a:lnTo>
                  <a:pt x="441" y="1278"/>
                </a:lnTo>
                <a:lnTo>
                  <a:pt x="489" y="1236"/>
                </a:lnTo>
                <a:lnTo>
                  <a:pt x="543" y="1197"/>
                </a:lnTo>
                <a:lnTo>
                  <a:pt x="602" y="1162"/>
                </a:lnTo>
                <a:lnTo>
                  <a:pt x="667" y="1128"/>
                </a:lnTo>
                <a:lnTo>
                  <a:pt x="738" y="1095"/>
                </a:lnTo>
                <a:lnTo>
                  <a:pt x="869" y="1037"/>
                </a:lnTo>
                <a:lnTo>
                  <a:pt x="967" y="992"/>
                </a:lnTo>
                <a:lnTo>
                  <a:pt x="1018" y="970"/>
                </a:lnTo>
                <a:lnTo>
                  <a:pt x="1026" y="925"/>
                </a:lnTo>
                <a:lnTo>
                  <a:pt x="1034" y="868"/>
                </a:lnTo>
                <a:lnTo>
                  <a:pt x="1035" y="852"/>
                </a:lnTo>
                <a:lnTo>
                  <a:pt x="1041" y="790"/>
                </a:lnTo>
                <a:lnTo>
                  <a:pt x="1046" y="686"/>
                </a:lnTo>
                <a:lnTo>
                  <a:pt x="1040" y="590"/>
                </a:lnTo>
                <a:lnTo>
                  <a:pt x="1018" y="515"/>
                </a:lnTo>
                <a:lnTo>
                  <a:pt x="982" y="459"/>
                </a:lnTo>
                <a:lnTo>
                  <a:pt x="936" y="421"/>
                </a:lnTo>
                <a:lnTo>
                  <a:pt x="884" y="399"/>
                </a:lnTo>
                <a:lnTo>
                  <a:pt x="828" y="391"/>
                </a:lnTo>
                <a:lnTo>
                  <a:pt x="771" y="395"/>
                </a:lnTo>
                <a:lnTo>
                  <a:pt x="715" y="413"/>
                </a:lnTo>
                <a:lnTo>
                  <a:pt x="666" y="445"/>
                </a:lnTo>
                <a:lnTo>
                  <a:pt x="625" y="493"/>
                </a:lnTo>
                <a:lnTo>
                  <a:pt x="597" y="559"/>
                </a:lnTo>
                <a:lnTo>
                  <a:pt x="585" y="642"/>
                </a:lnTo>
                <a:lnTo>
                  <a:pt x="585" y="693"/>
                </a:lnTo>
                <a:lnTo>
                  <a:pt x="590" y="749"/>
                </a:lnTo>
                <a:lnTo>
                  <a:pt x="598" y="804"/>
                </a:lnTo>
                <a:lnTo>
                  <a:pt x="607" y="851"/>
                </a:lnTo>
                <a:lnTo>
                  <a:pt x="405" y="852"/>
                </a:lnTo>
                <a:lnTo>
                  <a:pt x="397" y="815"/>
                </a:lnTo>
                <a:lnTo>
                  <a:pt x="387" y="768"/>
                </a:lnTo>
                <a:lnTo>
                  <a:pt x="380" y="711"/>
                </a:lnTo>
                <a:lnTo>
                  <a:pt x="379" y="646"/>
                </a:lnTo>
                <a:lnTo>
                  <a:pt x="386" y="563"/>
                </a:lnTo>
                <a:lnTo>
                  <a:pt x="403" y="490"/>
                </a:lnTo>
                <a:lnTo>
                  <a:pt x="430" y="428"/>
                </a:lnTo>
                <a:lnTo>
                  <a:pt x="465" y="375"/>
                </a:lnTo>
                <a:lnTo>
                  <a:pt x="509" y="332"/>
                </a:lnTo>
                <a:lnTo>
                  <a:pt x="561" y="297"/>
                </a:lnTo>
                <a:lnTo>
                  <a:pt x="622" y="272"/>
                </a:lnTo>
                <a:lnTo>
                  <a:pt x="692" y="255"/>
                </a:lnTo>
                <a:lnTo>
                  <a:pt x="769" y="246"/>
                </a:lnTo>
                <a:lnTo>
                  <a:pt x="854" y="246"/>
                </a:lnTo>
                <a:lnTo>
                  <a:pt x="951" y="254"/>
                </a:lnTo>
                <a:lnTo>
                  <a:pt x="1032" y="273"/>
                </a:lnTo>
                <a:lnTo>
                  <a:pt x="1100" y="301"/>
                </a:lnTo>
                <a:lnTo>
                  <a:pt x="1154" y="339"/>
                </a:lnTo>
                <a:lnTo>
                  <a:pt x="1197" y="384"/>
                </a:lnTo>
                <a:lnTo>
                  <a:pt x="1228" y="437"/>
                </a:lnTo>
                <a:lnTo>
                  <a:pt x="1248" y="497"/>
                </a:lnTo>
                <a:lnTo>
                  <a:pt x="1259" y="563"/>
                </a:lnTo>
                <a:lnTo>
                  <a:pt x="1261" y="635"/>
                </a:lnTo>
                <a:lnTo>
                  <a:pt x="1216" y="2006"/>
                </a:lnTo>
                <a:lnTo>
                  <a:pt x="1218" y="2074"/>
                </a:lnTo>
                <a:lnTo>
                  <a:pt x="1230" y="2121"/>
                </a:lnTo>
                <a:lnTo>
                  <a:pt x="1254" y="2148"/>
                </a:lnTo>
                <a:lnTo>
                  <a:pt x="1292" y="2158"/>
                </a:lnTo>
                <a:lnTo>
                  <a:pt x="1318" y="2157"/>
                </a:lnTo>
                <a:lnTo>
                  <a:pt x="1342" y="2152"/>
                </a:lnTo>
                <a:lnTo>
                  <a:pt x="1363" y="2145"/>
                </a:lnTo>
                <a:lnTo>
                  <a:pt x="1381" y="2135"/>
                </a:lnTo>
                <a:lnTo>
                  <a:pt x="1381" y="30"/>
                </a:lnTo>
                <a:lnTo>
                  <a:pt x="1371" y="30"/>
                </a:lnTo>
                <a:lnTo>
                  <a:pt x="1124" y="16"/>
                </a:lnTo>
                <a:lnTo>
                  <a:pt x="795" y="6"/>
                </a:lnTo>
                <a:lnTo>
                  <a:pt x="548" y="1"/>
                </a:lnTo>
                <a:lnTo>
                  <a:pt x="301" y="0"/>
                </a:lnTo>
                <a:lnTo>
                  <a:pt x="147" y="0"/>
                </a:lnTo>
                <a:lnTo>
                  <a:pt x="134" y="1"/>
                </a:lnTo>
                <a:lnTo>
                  <a:pt x="122" y="2"/>
                </a:lnTo>
                <a:lnTo>
                  <a:pt x="111" y="4"/>
                </a:lnTo>
                <a:lnTo>
                  <a:pt x="100" y="7"/>
                </a:lnTo>
                <a:lnTo>
                  <a:pt x="88" y="10"/>
                </a:lnTo>
                <a:lnTo>
                  <a:pt x="77" y="14"/>
                </a:lnTo>
                <a:lnTo>
                  <a:pt x="64" y="20"/>
                </a:lnTo>
                <a:lnTo>
                  <a:pt x="51" y="28"/>
                </a:lnTo>
                <a:lnTo>
                  <a:pt x="44" y="33"/>
                </a:lnTo>
                <a:lnTo>
                  <a:pt x="36" y="40"/>
                </a:lnTo>
                <a:lnTo>
                  <a:pt x="29" y="47"/>
                </a:lnTo>
                <a:lnTo>
                  <a:pt x="21" y="57"/>
                </a:lnTo>
                <a:lnTo>
                  <a:pt x="15" y="68"/>
                </a:lnTo>
                <a:lnTo>
                  <a:pt x="9" y="82"/>
                </a:lnTo>
                <a:lnTo>
                  <a:pt x="6" y="96"/>
                </a:lnTo>
                <a:lnTo>
                  <a:pt x="5" y="108"/>
                </a:lnTo>
                <a:lnTo>
                  <a:pt x="4" y="187"/>
                </a:lnTo>
                <a:lnTo>
                  <a:pt x="3" y="273"/>
                </a:lnTo>
                <a:lnTo>
                  <a:pt x="2" y="345"/>
                </a:lnTo>
                <a:lnTo>
                  <a:pt x="1" y="437"/>
                </a:lnTo>
                <a:lnTo>
                  <a:pt x="1" y="515"/>
                </a:lnTo>
                <a:lnTo>
                  <a:pt x="0" y="590"/>
                </a:lnTo>
                <a:lnTo>
                  <a:pt x="0" y="642"/>
                </a:lnTo>
                <a:lnTo>
                  <a:pt x="0" y="693"/>
                </a:lnTo>
                <a:lnTo>
                  <a:pt x="0" y="970"/>
                </a:lnTo>
                <a:lnTo>
                  <a:pt x="0" y="1037"/>
                </a:lnTo>
                <a:lnTo>
                  <a:pt x="0" y="1128"/>
                </a:lnTo>
                <a:lnTo>
                  <a:pt x="1" y="1212"/>
                </a:lnTo>
                <a:lnTo>
                  <a:pt x="1" y="1293"/>
                </a:lnTo>
                <a:lnTo>
                  <a:pt x="2" y="1379"/>
                </a:lnTo>
                <a:lnTo>
                  <a:pt x="2" y="1450"/>
                </a:lnTo>
                <a:lnTo>
                  <a:pt x="3" y="1529"/>
                </a:lnTo>
                <a:lnTo>
                  <a:pt x="4" y="1608"/>
                </a:lnTo>
                <a:lnTo>
                  <a:pt x="5" y="1687"/>
                </a:lnTo>
                <a:lnTo>
                  <a:pt x="6" y="1766"/>
                </a:lnTo>
                <a:lnTo>
                  <a:pt x="7" y="1845"/>
                </a:lnTo>
                <a:lnTo>
                  <a:pt x="8" y="1923"/>
                </a:lnTo>
                <a:lnTo>
                  <a:pt x="9" y="2006"/>
                </a:lnTo>
                <a:lnTo>
                  <a:pt x="10" y="2081"/>
                </a:lnTo>
                <a:lnTo>
                  <a:pt x="15" y="2450"/>
                </a:lnTo>
                <a:lnTo>
                  <a:pt x="15" y="2466"/>
                </a:lnTo>
                <a:lnTo>
                  <a:pt x="15" y="2475"/>
                </a:lnTo>
                <a:lnTo>
                  <a:pt x="19" y="2486"/>
                </a:lnTo>
                <a:lnTo>
                  <a:pt x="25" y="2494"/>
                </a:lnTo>
                <a:lnTo>
                  <a:pt x="36" y="2503"/>
                </a:lnTo>
                <a:lnTo>
                  <a:pt x="47" y="2509"/>
                </a:lnTo>
                <a:lnTo>
                  <a:pt x="58" y="2513"/>
                </a:lnTo>
                <a:lnTo>
                  <a:pt x="69" y="2514"/>
                </a:lnTo>
                <a:lnTo>
                  <a:pt x="953" y="2523"/>
                </a:lnTo>
                <a:lnTo>
                  <a:pt x="1364" y="2519"/>
                </a:lnTo>
                <a:lnTo>
                  <a:pt x="1518" y="2516"/>
                </a:lnTo>
                <a:lnTo>
                  <a:pt x="1533" y="2515"/>
                </a:lnTo>
                <a:lnTo>
                  <a:pt x="1548" y="2513"/>
                </a:lnTo>
                <a:lnTo>
                  <a:pt x="1558" y="2510"/>
                </a:lnTo>
                <a:lnTo>
                  <a:pt x="1568" y="2507"/>
                </a:lnTo>
                <a:lnTo>
                  <a:pt x="1577" y="2501"/>
                </a:lnTo>
                <a:lnTo>
                  <a:pt x="1585" y="2495"/>
                </a:lnTo>
                <a:lnTo>
                  <a:pt x="1591" y="2486"/>
                </a:lnTo>
                <a:lnTo>
                  <a:pt x="1591" y="2466"/>
                </a:lnTo>
                <a:lnTo>
                  <a:pt x="1592" y="2396"/>
                </a:lnTo>
                <a:lnTo>
                  <a:pt x="1594" y="2314"/>
                </a:lnTo>
                <a:lnTo>
                  <a:pt x="1595" y="2239"/>
                </a:lnTo>
                <a:lnTo>
                  <a:pt x="1597" y="2135"/>
                </a:lnTo>
                <a:lnTo>
                  <a:pt x="1599" y="2066"/>
                </a:lnTo>
                <a:lnTo>
                  <a:pt x="1600" y="2001"/>
                </a:lnTo>
                <a:lnTo>
                  <a:pt x="1602" y="1922"/>
                </a:lnTo>
                <a:lnTo>
                  <a:pt x="1605" y="1843"/>
                </a:lnTo>
                <a:lnTo>
                  <a:pt x="1607" y="1764"/>
                </a:lnTo>
                <a:lnTo>
                  <a:pt x="1609" y="1685"/>
                </a:lnTo>
                <a:lnTo>
                  <a:pt x="1612" y="1607"/>
                </a:lnTo>
                <a:lnTo>
                  <a:pt x="1614" y="1528"/>
                </a:lnTo>
                <a:lnTo>
                  <a:pt x="1617" y="1449"/>
                </a:lnTo>
                <a:lnTo>
                  <a:pt x="1619" y="1370"/>
                </a:lnTo>
                <a:lnTo>
                  <a:pt x="1622" y="1291"/>
                </a:lnTo>
                <a:lnTo>
                  <a:pt x="1625" y="1212"/>
                </a:lnTo>
                <a:lnTo>
                  <a:pt x="1628" y="1128"/>
                </a:lnTo>
                <a:lnTo>
                  <a:pt x="1631" y="1055"/>
                </a:lnTo>
                <a:lnTo>
                  <a:pt x="1634" y="976"/>
                </a:lnTo>
                <a:lnTo>
                  <a:pt x="1637" y="897"/>
                </a:lnTo>
                <a:lnTo>
                  <a:pt x="1641" y="815"/>
                </a:lnTo>
                <a:lnTo>
                  <a:pt x="1644" y="739"/>
                </a:lnTo>
                <a:lnTo>
                  <a:pt x="1652" y="559"/>
                </a:lnTo>
                <a:lnTo>
                  <a:pt x="1655" y="490"/>
                </a:lnTo>
                <a:lnTo>
                  <a:pt x="1665" y="246"/>
                </a:lnTo>
                <a:lnTo>
                  <a:pt x="1670" y="135"/>
                </a:lnTo>
                <a:lnTo>
                  <a:pt x="1670" y="119"/>
                </a:lnTo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rot="0" vert="horz" wrap="square" lIns="68580" tIns="34290" rIns="68580" bIns="34290" anchor="t" anchorCtr="0" upright="1">
            <a:noAutofit/>
          </a:bodyPr>
          <a:lstStyle/>
          <a:p>
            <a:endParaRPr lang="de-CH" sz="1350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85F5857F-4AFD-4B33-9B3A-CAC8BADCB3C5}"/>
              </a:ext>
            </a:extLst>
          </p:cNvPr>
          <p:cNvSpPr txBox="1"/>
          <p:nvPr/>
        </p:nvSpPr>
        <p:spPr>
          <a:xfrm>
            <a:off x="5385246" y="4933340"/>
            <a:ext cx="2129524" cy="95410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/>
                </a:solidFill>
                <a:latin typeface="Fira Sans" panose="020B0503050000020004" pitchFamily="34" charset="0"/>
              </a:rPr>
              <a:t>Dessert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CH" sz="1400" dirty="0">
                <a:solidFill>
                  <a:schemeClr val="bg1"/>
                </a:solidFill>
                <a:latin typeface="Fira Sans" panose="020B0503050000020004" pitchFamily="34" charset="0"/>
              </a:rPr>
              <a:t>Linzertorte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CH" sz="1400" dirty="0">
                <a:solidFill>
                  <a:schemeClr val="bg1"/>
                </a:solidFill>
                <a:latin typeface="Fira Sans" panose="020B0503050000020004" pitchFamily="34" charset="0"/>
              </a:rPr>
              <a:t>Schokoladenkuchen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CH" sz="1400" dirty="0">
                <a:solidFill>
                  <a:schemeClr val="bg1"/>
                </a:solidFill>
                <a:latin typeface="Fira Sans" panose="020B0503050000020004" pitchFamily="34" charset="0"/>
              </a:rPr>
              <a:t>Erdbeercrème</a:t>
            </a:r>
          </a:p>
        </p:txBody>
      </p:sp>
    </p:spTree>
    <p:extLst>
      <p:ext uri="{BB962C8B-B14F-4D97-AF65-F5344CB8AC3E}">
        <p14:creationId xmlns:p14="http://schemas.microsoft.com/office/powerpoint/2010/main" val="2806292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055063-101F-4166-8052-A2EC428AE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82" y="227265"/>
            <a:ext cx="7913294" cy="994172"/>
          </a:xfrm>
        </p:spPr>
        <p:txBody>
          <a:bodyPr>
            <a:normAutofit/>
          </a:bodyPr>
          <a:lstStyle/>
          <a:p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Das werden unsere Kunden erzählen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2FB19E-4F5E-4653-A983-6DA2329CE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002" y="1018547"/>
            <a:ext cx="3758646" cy="2422385"/>
          </a:xfrm>
        </p:spPr>
        <p:txBody>
          <a:bodyPr>
            <a:noAutofit/>
          </a:bodyPr>
          <a:lstStyle/>
          <a:p>
            <a:pPr marL="342900" lvl="1" indent="0" algn="ctr">
              <a:buNone/>
            </a:pPr>
            <a:r>
              <a:rPr lang="de-CH" sz="1400" dirty="0">
                <a:latin typeface="Fira Sans" panose="020B0503050000020004" pitchFamily="34" charset="0"/>
              </a:rPr>
              <a:t>Ich darf </a:t>
            </a:r>
            <a:r>
              <a:rPr lang="de-CH" sz="1400" b="1" dirty="0">
                <a:latin typeface="Fira Sans" panose="020B0503050000020004" pitchFamily="34" charset="0"/>
              </a:rPr>
              <a:t>nicht mehr so viel Kohlenhydrate </a:t>
            </a:r>
            <a:r>
              <a:rPr lang="de-CH" sz="1400" dirty="0">
                <a:latin typeface="Fira Sans" panose="020B0503050000020004" pitchFamily="34" charset="0"/>
              </a:rPr>
              <a:t>essen. Am Morgen esse ich nach wie vor mein Marmeladenbrot. Für den Mittag stelle ich mir bei Chez </a:t>
            </a:r>
            <a:r>
              <a:rPr lang="de-CH" sz="1400" dirty="0" err="1">
                <a:latin typeface="Fira Sans" panose="020B0503050000020004" pitchFamily="34" charset="0"/>
              </a:rPr>
              <a:t>Mà</a:t>
            </a:r>
            <a:r>
              <a:rPr lang="de-CH" sz="1400" dirty="0">
                <a:latin typeface="Fira Sans" panose="020B0503050000020004" pitchFamily="34" charset="0"/>
              </a:rPr>
              <a:t> </a:t>
            </a:r>
            <a:r>
              <a:rPr lang="de-CH" sz="1400" b="1" dirty="0">
                <a:latin typeface="Fira Sans" panose="020B0503050000020004" pitchFamily="34" charset="0"/>
              </a:rPr>
              <a:t>Fleisch mit Gemüse und Salat selbst zusammen </a:t>
            </a:r>
            <a:r>
              <a:rPr lang="de-CH" sz="1400" dirty="0">
                <a:latin typeface="Fira Sans" panose="020B0503050000020004" pitchFamily="34" charset="0"/>
              </a:rPr>
              <a:t>– und zwar gerade für drei Tage: 2 Arten Fleisch, 1 Fisch und 3 Arten Gemüse. Ich esse dann so viel, wie ich mag. Den Rest stelle ich im Glas in den Kühlschrank. Das schmeckt </a:t>
            </a:r>
            <a:r>
              <a:rPr lang="de-CH" sz="1400" b="1" dirty="0">
                <a:latin typeface="Fira Sans" panose="020B0503050000020004" pitchFamily="34" charset="0"/>
              </a:rPr>
              <a:t>richtig lecker</a:t>
            </a:r>
            <a:r>
              <a:rPr lang="de-CH" sz="1400" dirty="0">
                <a:latin typeface="Fira Sans" panose="020B0503050000020004" pitchFamily="34" charset="0"/>
              </a:rPr>
              <a:t>!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92FB19E-4F5E-4653-A983-6DA2329CEAFE}"/>
              </a:ext>
            </a:extLst>
          </p:cNvPr>
          <p:cNvSpPr txBox="1">
            <a:spLocks/>
          </p:cNvSpPr>
          <p:nvPr/>
        </p:nvSpPr>
        <p:spPr>
          <a:xfrm>
            <a:off x="-392770" y="3389797"/>
            <a:ext cx="2754459" cy="193169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lvl="1" algn="ctr">
              <a:lnSpc>
                <a:spcPct val="90000"/>
              </a:lnSpc>
              <a:spcBef>
                <a:spcPts val="375"/>
              </a:spcBef>
              <a:defRPr/>
            </a:pPr>
            <a:r>
              <a:rPr lang="de-CH" sz="1400" dirty="0">
                <a:latin typeface="Fira Sans" panose="020B0503050000020004" pitchFamily="34" charset="0"/>
              </a:rPr>
              <a:t>Mit Chez Mà kommen mir die Erinnerungen aus meiner Kindheit von den Körben voller üppigem Obst und Gemüse. Mit Chez Mà kommt </a:t>
            </a:r>
            <a:r>
              <a:rPr lang="de-CH" sz="1400" b="1" dirty="0">
                <a:latin typeface="Fira Sans" panose="020B0503050000020004" pitchFamily="34" charset="0"/>
              </a:rPr>
              <a:t>das Schöne am Essen </a:t>
            </a:r>
            <a:r>
              <a:rPr lang="de-CH" sz="1400" dirty="0">
                <a:latin typeface="Fira Sans" panose="020B0503050000020004" pitchFamily="34" charset="0"/>
              </a:rPr>
              <a:t>wieder zurück. Das ist mein neuer Höhepunkt am Tag.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92FB19E-4F5E-4653-A983-6DA2329CEAFE}"/>
              </a:ext>
            </a:extLst>
          </p:cNvPr>
          <p:cNvSpPr txBox="1">
            <a:spLocks/>
          </p:cNvSpPr>
          <p:nvPr/>
        </p:nvSpPr>
        <p:spPr>
          <a:xfrm>
            <a:off x="127514" y="1352405"/>
            <a:ext cx="3465799" cy="162317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lvl="1" algn="ctr">
              <a:lnSpc>
                <a:spcPct val="90000"/>
              </a:lnSpc>
            </a:pPr>
            <a:r>
              <a:rPr lang="de-CH" sz="1400" dirty="0">
                <a:latin typeface="Fira Sans" panose="020B0503050000020004" pitchFamily="34" charset="0"/>
              </a:rPr>
              <a:t>Die Chez Mà </a:t>
            </a:r>
            <a:r>
              <a:rPr lang="de-CH" sz="1400" b="1" dirty="0">
                <a:latin typeface="Fira Sans" panose="020B0503050000020004" pitchFamily="34" charset="0"/>
              </a:rPr>
              <a:t>Verpackung ist so gut durchdacht</a:t>
            </a:r>
            <a:r>
              <a:rPr lang="de-CH" sz="1400" dirty="0">
                <a:latin typeface="Fira Sans" panose="020B0503050000020004" pitchFamily="34" charset="0"/>
              </a:rPr>
              <a:t>. Mit </a:t>
            </a:r>
            <a:r>
              <a:rPr lang="de-CH" sz="1400" b="1" dirty="0">
                <a:latin typeface="Fira Sans" panose="020B0503050000020004" pitchFamily="34" charset="0"/>
              </a:rPr>
              <a:t>einer einfachen Handbewegung </a:t>
            </a:r>
            <a:r>
              <a:rPr lang="de-CH" sz="1400" dirty="0">
                <a:latin typeface="Fira Sans" panose="020B0503050000020004" pitchFamily="34" charset="0"/>
              </a:rPr>
              <a:t>wärme ich mein Essen im Topf auf und bringe es dann auf den Tisch. Ich esse sogar direkt aus den Gläsern. Alles kann ich dann wieder zurückgeben. </a:t>
            </a:r>
            <a:br>
              <a:rPr lang="de-CH" sz="1400" dirty="0">
                <a:latin typeface="Fira Sans" panose="020B0503050000020004" pitchFamily="34" charset="0"/>
              </a:rPr>
            </a:br>
            <a:r>
              <a:rPr lang="de-CH" sz="1400" b="1" dirty="0">
                <a:latin typeface="Fira Sans" panose="020B0503050000020004" pitchFamily="34" charset="0"/>
              </a:rPr>
              <a:t>Super praktisch! </a:t>
            </a:r>
            <a:endParaRPr lang="de-CH" sz="1400" dirty="0">
              <a:latin typeface="Fira Sans" panose="020B0503050000020004" pitchFamily="34" charset="0"/>
            </a:endParaRP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792FB19E-4F5E-4653-A983-6DA2329CEAFE}"/>
              </a:ext>
            </a:extLst>
          </p:cNvPr>
          <p:cNvSpPr txBox="1">
            <a:spLocks/>
          </p:cNvSpPr>
          <p:nvPr/>
        </p:nvSpPr>
        <p:spPr>
          <a:xfrm>
            <a:off x="5421348" y="3502203"/>
            <a:ext cx="2509730" cy="198419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lvl="1" algn="ctr">
              <a:lnSpc>
                <a:spcPct val="90000"/>
              </a:lnSpc>
            </a:pPr>
            <a:r>
              <a:rPr lang="de-CH" sz="1400" dirty="0">
                <a:latin typeface="Fira Sans" panose="020B0503050000020004" pitchFamily="34" charset="0"/>
              </a:rPr>
              <a:t>Ich schmecke, dass </a:t>
            </a:r>
            <a:r>
              <a:rPr lang="de-CH" sz="1400" b="1" dirty="0">
                <a:latin typeface="Fira Sans" panose="020B0503050000020004" pitchFamily="34" charset="0"/>
              </a:rPr>
              <a:t>alles schonend gekocht </a:t>
            </a:r>
            <a:r>
              <a:rPr lang="de-CH" sz="1400" dirty="0">
                <a:latin typeface="Fira Sans" panose="020B0503050000020004" pitchFamily="34" charset="0"/>
              </a:rPr>
              <a:t>wurde. Es ist toll, dass ich mit dem Chez Mà-Essen </a:t>
            </a:r>
            <a:r>
              <a:rPr lang="de-CH" sz="1400" b="1" dirty="0">
                <a:latin typeface="Fira Sans" panose="020B0503050000020004" pitchFamily="34" charset="0"/>
              </a:rPr>
              <a:t>keinen Abfall produziere</a:t>
            </a:r>
            <a:r>
              <a:rPr lang="de-CH" sz="1400" dirty="0">
                <a:latin typeface="Fira Sans" panose="020B0503050000020004" pitchFamily="34" charset="0"/>
              </a:rPr>
              <a:t>, nur CO</a:t>
            </a:r>
            <a:r>
              <a:rPr lang="de-CH" sz="1400" baseline="-25000" dirty="0">
                <a:latin typeface="Fira Sans" panose="020B0503050000020004" pitchFamily="34" charset="0"/>
              </a:rPr>
              <a:t>2</a:t>
            </a:r>
            <a:r>
              <a:rPr lang="de-CH" sz="1400" dirty="0">
                <a:latin typeface="Fira Sans" panose="020B0503050000020004" pitchFamily="34" charset="0"/>
              </a:rPr>
              <a:t>-Ausstoss für die Lieferung. Aber diesen hätte ich ja auch, wenn ich selbst einkaufe.</a:t>
            </a:r>
            <a:endParaRPr lang="de-CH" sz="1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DF4CCF0-A98C-480F-A5CA-9789E9B6FFB3}"/>
              </a:ext>
            </a:extLst>
          </p:cNvPr>
          <p:cNvSpPr txBox="1"/>
          <p:nvPr/>
        </p:nvSpPr>
        <p:spPr>
          <a:xfrm>
            <a:off x="2132969" y="6332617"/>
            <a:ext cx="2457123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750"/>
              </a:spcBef>
              <a:defRPr/>
            </a:pPr>
            <a:r>
              <a:rPr lang="de-CH" sz="1400" b="1" dirty="0">
                <a:solidFill>
                  <a:srgbClr val="A32F9D"/>
                </a:solidFill>
                <a:latin typeface="Fira Sans" panose="020B0503050000020004" pitchFamily="34" charset="0"/>
              </a:rPr>
              <a:t>Elisabeth, 85 Jahre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56FE72D-CD23-41B2-B0F2-032C68F3E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9000" y="5021118"/>
            <a:ext cx="1367197" cy="13574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DEE838B0-ABBE-4702-81E9-439B0865EA8F}"/>
              </a:ext>
            </a:extLst>
          </p:cNvPr>
          <p:cNvSpPr txBox="1"/>
          <p:nvPr/>
        </p:nvSpPr>
        <p:spPr>
          <a:xfrm>
            <a:off x="2493008" y="4418619"/>
            <a:ext cx="1449068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750"/>
              </a:spcBef>
              <a:defRPr/>
            </a:pPr>
            <a:r>
              <a:rPr lang="de-CH" sz="1400" b="1" dirty="0">
                <a:solidFill>
                  <a:schemeClr val="accent2">
                    <a:lumMod val="75000"/>
                  </a:schemeClr>
                </a:solidFill>
                <a:latin typeface="Fira Sans" panose="020B0503050000020004" pitchFamily="34" charset="0"/>
              </a:rPr>
              <a:t>Hans, 82 Jahre 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5B39B35E-64C8-44F9-A9AE-7C38EB164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0698" y="3448700"/>
            <a:ext cx="991037" cy="98456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Sprechblase: rechteckig mit abgerundeten Ecken 17">
            <a:extLst>
              <a:ext uri="{FF2B5EF4-FFF2-40B4-BE49-F238E27FC236}">
                <a16:creationId xmlns:a16="http://schemas.microsoft.com/office/drawing/2014/main" id="{FDC7BE79-B759-414B-893A-DB634C0C9DFC}"/>
              </a:ext>
            </a:extLst>
          </p:cNvPr>
          <p:cNvSpPr/>
          <p:nvPr/>
        </p:nvSpPr>
        <p:spPr>
          <a:xfrm>
            <a:off x="525223" y="1319601"/>
            <a:ext cx="3151241" cy="1655973"/>
          </a:xfrm>
          <a:prstGeom prst="wedgeRoundRectCallout">
            <a:avLst>
              <a:gd name="adj1" fmla="val 24583"/>
              <a:gd name="adj2" fmla="val 77482"/>
              <a:gd name="adj3" fmla="val 16667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/>
          </a:p>
        </p:txBody>
      </p:sp>
      <p:sp>
        <p:nvSpPr>
          <p:cNvPr id="19" name="Sprechblase: rechteckig mit abgerundeten Ecken 18">
            <a:extLst>
              <a:ext uri="{FF2B5EF4-FFF2-40B4-BE49-F238E27FC236}">
                <a16:creationId xmlns:a16="http://schemas.microsoft.com/office/drawing/2014/main" id="{F148A5DB-3B10-461C-BE5B-05C42EA787C7}"/>
              </a:ext>
            </a:extLst>
          </p:cNvPr>
          <p:cNvSpPr/>
          <p:nvPr/>
        </p:nvSpPr>
        <p:spPr>
          <a:xfrm>
            <a:off x="94747" y="3304612"/>
            <a:ext cx="2284864" cy="1931697"/>
          </a:xfrm>
          <a:prstGeom prst="wedgeRoundRectCallout">
            <a:avLst>
              <a:gd name="adj1" fmla="val 50674"/>
              <a:gd name="adj2" fmla="val 70325"/>
              <a:gd name="adj3" fmla="val 16667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7EAB692-B2A1-428B-86A3-31138DB146DC}"/>
              </a:ext>
            </a:extLst>
          </p:cNvPr>
          <p:cNvSpPr txBox="1"/>
          <p:nvPr/>
        </p:nvSpPr>
        <p:spPr>
          <a:xfrm>
            <a:off x="3885078" y="4411876"/>
            <a:ext cx="201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accent6">
                    <a:lumMod val="75000"/>
                  </a:schemeClr>
                </a:solidFill>
                <a:latin typeface="Fira Sans" panose="020B0503050000020004" pitchFamily="34" charset="0"/>
              </a:rPr>
              <a:t>Sophie, übergewichtig </a:t>
            </a:r>
          </a:p>
          <a:p>
            <a:pPr algn="ctr"/>
            <a:r>
              <a:rPr lang="de-CH" sz="1400" b="1" dirty="0">
                <a:solidFill>
                  <a:schemeClr val="accent6">
                    <a:lumMod val="75000"/>
                  </a:schemeClr>
                </a:solidFill>
                <a:latin typeface="Fira Sans" panose="020B0503050000020004" pitchFamily="34" charset="0"/>
              </a:rPr>
              <a:t>70 Jahre  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BED63377-81EA-4FC5-87F5-0B2CFCBFE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9660" y="3481395"/>
            <a:ext cx="1021135" cy="102113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2" name="Sprechblase: rechteckig mit abgerundeten Ecken 21">
            <a:extLst>
              <a:ext uri="{FF2B5EF4-FFF2-40B4-BE49-F238E27FC236}">
                <a16:creationId xmlns:a16="http://schemas.microsoft.com/office/drawing/2014/main" id="{855BB68D-A6C1-4669-8633-691E64131D89}"/>
              </a:ext>
            </a:extLst>
          </p:cNvPr>
          <p:cNvSpPr/>
          <p:nvPr/>
        </p:nvSpPr>
        <p:spPr>
          <a:xfrm flipH="1">
            <a:off x="4392126" y="992928"/>
            <a:ext cx="3580683" cy="2245922"/>
          </a:xfrm>
          <a:prstGeom prst="wedgeRoundRectCallout">
            <a:avLst>
              <a:gd name="adj1" fmla="val 31061"/>
              <a:gd name="adj2" fmla="val 61319"/>
              <a:gd name="adj3" fmla="val 16667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29B60ED-ACDB-4157-B073-AD4334DCA42F}"/>
              </a:ext>
            </a:extLst>
          </p:cNvPr>
          <p:cNvSpPr txBox="1"/>
          <p:nvPr/>
        </p:nvSpPr>
        <p:spPr>
          <a:xfrm>
            <a:off x="4087829" y="6189223"/>
            <a:ext cx="191955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750"/>
              </a:spcBef>
              <a:defRPr/>
            </a:pPr>
            <a:r>
              <a:rPr lang="de-CH" sz="1400" b="1" dirty="0">
                <a:solidFill>
                  <a:srgbClr val="495987"/>
                </a:solidFill>
                <a:latin typeface="Fira Sans" panose="020B0503050000020004" pitchFamily="34" charset="0"/>
              </a:rPr>
              <a:t>Sabine, Wöchnerin 35 Jahre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F2E20793-4240-4E04-B512-2DB427095D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2762" y="5127305"/>
            <a:ext cx="1099673" cy="10991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" name="Sprechblase: rechteckig mit abgerundeten Ecken 24">
            <a:extLst>
              <a:ext uri="{FF2B5EF4-FFF2-40B4-BE49-F238E27FC236}">
                <a16:creationId xmlns:a16="http://schemas.microsoft.com/office/drawing/2014/main" id="{0DD613A5-70B1-4288-AF31-A2F18C497584}"/>
              </a:ext>
            </a:extLst>
          </p:cNvPr>
          <p:cNvSpPr/>
          <p:nvPr/>
        </p:nvSpPr>
        <p:spPr>
          <a:xfrm flipH="1">
            <a:off x="5864798" y="3502204"/>
            <a:ext cx="1998426" cy="2129340"/>
          </a:xfrm>
          <a:prstGeom prst="wedgeRoundRectCallout">
            <a:avLst>
              <a:gd name="adj1" fmla="val 65224"/>
              <a:gd name="adj2" fmla="val 35050"/>
              <a:gd name="adj3" fmla="val 16667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4B17E503-CEA3-4D13-9846-07F8DDF367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76" y="0"/>
            <a:ext cx="1450731" cy="6858000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499EADDB-D8D8-4348-8B2E-E0990EE6297B}"/>
              </a:ext>
            </a:extLst>
          </p:cNvPr>
          <p:cNvSpPr txBox="1"/>
          <p:nvPr/>
        </p:nvSpPr>
        <p:spPr>
          <a:xfrm>
            <a:off x="7367452" y="294230"/>
            <a:ext cx="1537117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200" b="1" dirty="0">
                <a:latin typeface="Montez" panose="02000503000000020004" pitchFamily="2" charset="0"/>
              </a:rPr>
              <a:t>Chez </a:t>
            </a:r>
            <a:r>
              <a:rPr lang="de-CH" sz="3200" b="1" dirty="0" err="1">
                <a:latin typeface="Montez" panose="02000503000000020004" pitchFamily="2" charset="0"/>
              </a:rPr>
              <a:t>Mà</a:t>
            </a:r>
            <a:endParaRPr lang="de-CH" sz="3200" b="1" dirty="0">
              <a:latin typeface="Montez" panose="02000503000000020004" pitchFamily="2" charset="0"/>
            </a:endParaRPr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0722C355-4D38-43D1-B880-C8C7C49D94BE}"/>
              </a:ext>
            </a:extLst>
          </p:cNvPr>
          <p:cNvCxnSpPr>
            <a:cxnSpLocks/>
          </p:cNvCxnSpPr>
          <p:nvPr/>
        </p:nvCxnSpPr>
        <p:spPr>
          <a:xfrm>
            <a:off x="9176932" y="0"/>
            <a:ext cx="45912" cy="71435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743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055063-101F-4166-8052-A2EC428AE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52" y="246948"/>
            <a:ext cx="7913294" cy="994172"/>
          </a:xfrm>
        </p:spPr>
        <p:txBody>
          <a:bodyPr>
            <a:normAutofit/>
          </a:bodyPr>
          <a:lstStyle/>
          <a:p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Challenge of our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target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clients</a:t>
            </a:r>
            <a:endParaRPr lang="de-CH" sz="3200" b="1" dirty="0">
              <a:solidFill>
                <a:schemeClr val="accent6">
                  <a:lumMod val="50000"/>
                </a:schemeClr>
              </a:solidFill>
              <a:latin typeface="Fira Sans" panose="020B0503050000020004" pitchFamily="34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0589E98-0F90-455D-AEA5-8759B7E0B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76" y="0"/>
            <a:ext cx="1450731" cy="68580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23E9865-2B3D-474B-8D4C-BAC2A0387675}"/>
              </a:ext>
            </a:extLst>
          </p:cNvPr>
          <p:cNvSpPr txBox="1"/>
          <p:nvPr/>
        </p:nvSpPr>
        <p:spPr>
          <a:xfrm>
            <a:off x="7367452" y="294230"/>
            <a:ext cx="1537117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200" b="1" dirty="0">
                <a:latin typeface="Montez" panose="02000503000000020004" pitchFamily="2" charset="0"/>
              </a:rPr>
              <a:t>Chez </a:t>
            </a:r>
            <a:r>
              <a:rPr lang="de-CH" sz="3200" b="1" dirty="0" err="1">
                <a:latin typeface="Montez" panose="02000503000000020004" pitchFamily="2" charset="0"/>
              </a:rPr>
              <a:t>Mà</a:t>
            </a:r>
            <a:endParaRPr lang="de-CH" sz="3200" b="1" dirty="0">
              <a:latin typeface="Montez" panose="02000503000000020004" pitchFamily="2" charset="0"/>
            </a:endParaRP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14E5AFC-ABBF-4871-8216-5C84CDE10207}"/>
              </a:ext>
            </a:extLst>
          </p:cNvPr>
          <p:cNvCxnSpPr>
            <a:cxnSpLocks/>
          </p:cNvCxnSpPr>
          <p:nvPr/>
        </p:nvCxnSpPr>
        <p:spPr>
          <a:xfrm>
            <a:off x="9176932" y="0"/>
            <a:ext cx="45912" cy="71435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78F5E671-9772-4DAE-99EF-A45D0E9A30E0}"/>
              </a:ext>
            </a:extLst>
          </p:cNvPr>
          <p:cNvSpPr txBox="1"/>
          <p:nvPr/>
        </p:nvSpPr>
        <p:spPr>
          <a:xfrm>
            <a:off x="248790" y="3083531"/>
            <a:ext cx="2351071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750"/>
              </a:spcBef>
              <a:defRPr/>
            </a:pPr>
            <a:r>
              <a:rPr lang="de-CH" sz="1400" b="1" dirty="0">
                <a:solidFill>
                  <a:srgbClr val="495987"/>
                </a:solidFill>
                <a:latin typeface="Fira Sans" panose="020B0503050000020004" pitchFamily="34" charset="0"/>
              </a:rPr>
              <a:t>Sabine, (35) </a:t>
            </a:r>
            <a:br>
              <a:rPr lang="de-CH" sz="1400" b="1" dirty="0">
                <a:solidFill>
                  <a:srgbClr val="495987"/>
                </a:solidFill>
                <a:latin typeface="Fira Sans" panose="020B0503050000020004" pitchFamily="34" charset="0"/>
              </a:rPr>
            </a:br>
            <a:r>
              <a:rPr lang="de-CH" sz="1400" b="1" dirty="0" err="1">
                <a:solidFill>
                  <a:srgbClr val="495987"/>
                </a:solidFill>
                <a:latin typeface="Fira Sans" panose="020B0503050000020004" pitchFamily="34" charset="0"/>
              </a:rPr>
              <a:t>mom</a:t>
            </a:r>
            <a:r>
              <a:rPr lang="de-CH" sz="1400" b="1" dirty="0">
                <a:solidFill>
                  <a:srgbClr val="495987"/>
                </a:solidFill>
                <a:latin typeface="Fira Sans" panose="020B0503050000020004" pitchFamily="34" charset="0"/>
              </a:rPr>
              <a:t> with a her </a:t>
            </a:r>
            <a:r>
              <a:rPr lang="de-CH" sz="1400" b="1" dirty="0" err="1">
                <a:solidFill>
                  <a:srgbClr val="495987"/>
                </a:solidFill>
                <a:latin typeface="Fira Sans" panose="020B0503050000020004" pitchFamily="34" charset="0"/>
              </a:rPr>
              <a:t>first</a:t>
            </a:r>
            <a:r>
              <a:rPr lang="de-CH" sz="1400" b="1" dirty="0">
                <a:solidFill>
                  <a:srgbClr val="495987"/>
                </a:solidFill>
                <a:latin typeface="Fira Sans" panose="020B0503050000020004" pitchFamily="34" charset="0"/>
              </a:rPr>
              <a:t> </a:t>
            </a:r>
            <a:r>
              <a:rPr lang="de-CH" sz="1400" b="1" dirty="0" err="1">
                <a:solidFill>
                  <a:srgbClr val="495987"/>
                </a:solidFill>
                <a:latin typeface="Fira Sans" panose="020B0503050000020004" pitchFamily="34" charset="0"/>
              </a:rPr>
              <a:t>new</a:t>
            </a:r>
            <a:r>
              <a:rPr lang="de-CH" sz="1400" b="1" dirty="0">
                <a:solidFill>
                  <a:srgbClr val="495987"/>
                </a:solidFill>
                <a:latin typeface="Fira Sans" panose="020B0503050000020004" pitchFamily="34" charset="0"/>
              </a:rPr>
              <a:t>-born </a:t>
            </a:r>
            <a:r>
              <a:rPr lang="de-CH" sz="1400" b="1" dirty="0" err="1">
                <a:solidFill>
                  <a:srgbClr val="495987"/>
                </a:solidFill>
                <a:latin typeface="Fira Sans" panose="020B0503050000020004" pitchFamily="34" charset="0"/>
              </a:rPr>
              <a:t>child</a:t>
            </a:r>
            <a:endParaRPr lang="de-CH" sz="1400" b="1" dirty="0">
              <a:solidFill>
                <a:srgbClr val="495987"/>
              </a:solidFill>
              <a:latin typeface="Fira Sans" panose="020B0503050000020004" pitchFamily="34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4F8D843D-D1A3-4702-AF1D-051B0A0EB6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560" y="1386074"/>
            <a:ext cx="1576695" cy="157590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4C2FDA4B-A08F-4B98-AF55-CFE20156F43E}"/>
              </a:ext>
            </a:extLst>
          </p:cNvPr>
          <p:cNvSpPr txBox="1"/>
          <p:nvPr/>
        </p:nvSpPr>
        <p:spPr>
          <a:xfrm>
            <a:off x="5500916" y="5449895"/>
            <a:ext cx="20150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accent6">
                    <a:lumMod val="75000"/>
                  </a:schemeClr>
                </a:solidFill>
                <a:latin typeface="Fira Sans" panose="020B0503050000020004" pitchFamily="34" charset="0"/>
              </a:rPr>
              <a:t>Monica, (77) </a:t>
            </a:r>
            <a:br>
              <a:rPr lang="de-CH" sz="1400" b="1" dirty="0">
                <a:solidFill>
                  <a:schemeClr val="accent6">
                    <a:lumMod val="75000"/>
                  </a:schemeClr>
                </a:solidFill>
                <a:latin typeface="Fira Sans" panose="020B0503050000020004" pitchFamily="34" charset="0"/>
              </a:rPr>
            </a:br>
            <a:r>
              <a:rPr lang="de-CH" sz="1400" b="1" dirty="0">
                <a:solidFill>
                  <a:schemeClr val="accent6">
                    <a:lumMod val="75000"/>
                  </a:schemeClr>
                </a:solidFill>
                <a:latin typeface="Fira Sans" panose="020B0503050000020004" pitchFamily="34" charset="0"/>
              </a:rPr>
              <a:t>On </a:t>
            </a:r>
            <a:r>
              <a:rPr lang="de-CH" sz="1400" b="1" dirty="0" err="1">
                <a:solidFill>
                  <a:schemeClr val="accent6">
                    <a:lumMod val="75000"/>
                  </a:schemeClr>
                </a:solidFill>
                <a:latin typeface="Fira Sans" panose="020B0503050000020004" pitchFamily="34" charset="0"/>
              </a:rPr>
              <a:t>convalence</a:t>
            </a:r>
            <a:r>
              <a:rPr lang="de-CH" sz="1400" b="1" dirty="0">
                <a:solidFill>
                  <a:schemeClr val="accent6">
                    <a:lumMod val="75000"/>
                  </a:schemeClr>
                </a:solidFill>
                <a:latin typeface="Fira Sans" panose="020B0503050000020004" pitchFamily="34" charset="0"/>
              </a:rPr>
              <a:t> after </a:t>
            </a:r>
            <a:r>
              <a:rPr lang="de-CH" sz="1400" b="1" dirty="0" err="1">
                <a:solidFill>
                  <a:schemeClr val="accent6">
                    <a:lumMod val="75000"/>
                  </a:schemeClr>
                </a:solidFill>
                <a:latin typeface="Fira Sans" panose="020B0503050000020004" pitchFamily="34" charset="0"/>
              </a:rPr>
              <a:t>spine</a:t>
            </a:r>
            <a:r>
              <a:rPr lang="de-CH" sz="1400" b="1" dirty="0">
                <a:solidFill>
                  <a:schemeClr val="accent6">
                    <a:lumMod val="75000"/>
                  </a:schemeClr>
                </a:solidFill>
                <a:latin typeface="Fira Sans" panose="020B0503050000020004" pitchFamily="34" charset="0"/>
              </a:rPr>
              <a:t>-operation   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B77E7EC-7C52-4F86-9362-0EB808EA0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1646" y="3944362"/>
            <a:ext cx="1455717" cy="145571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E877145-263C-48E8-AC91-1C4CCA6124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5042" y="938219"/>
            <a:ext cx="1459600" cy="147854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A9F4E51E-85B9-4CF0-9FE9-E17095A26CA2}"/>
              </a:ext>
            </a:extLst>
          </p:cNvPr>
          <p:cNvSpPr txBox="1"/>
          <p:nvPr/>
        </p:nvSpPr>
        <p:spPr>
          <a:xfrm>
            <a:off x="5365714" y="2379259"/>
            <a:ext cx="2457123" cy="776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  <a:spcBef>
                <a:spcPts val="750"/>
              </a:spcBef>
              <a:defRPr/>
            </a:pPr>
            <a:r>
              <a:rPr lang="de-CH" sz="1400" b="1" dirty="0">
                <a:solidFill>
                  <a:srgbClr val="A32F9D"/>
                </a:solidFill>
                <a:latin typeface="Fira Sans" panose="020B0503050000020004" pitchFamily="34" charset="0"/>
              </a:rPr>
              <a:t>Cathrine, (49)</a:t>
            </a:r>
          </a:p>
          <a:p>
            <a:pPr algn="r">
              <a:lnSpc>
                <a:spcPct val="90000"/>
              </a:lnSpc>
              <a:spcBef>
                <a:spcPts val="750"/>
              </a:spcBef>
              <a:defRPr/>
            </a:pPr>
            <a:r>
              <a:rPr lang="de-CH" sz="1400" b="1" dirty="0">
                <a:solidFill>
                  <a:srgbClr val="A32F9D"/>
                </a:solidFill>
                <a:latin typeface="Fira Sans" panose="020B0503050000020004" pitchFamily="34" charset="0"/>
              </a:rPr>
              <a:t>On </a:t>
            </a:r>
            <a:r>
              <a:rPr lang="de-CH" sz="1400" b="1" dirty="0" err="1">
                <a:solidFill>
                  <a:srgbClr val="A32F9D"/>
                </a:solidFill>
                <a:latin typeface="Fira Sans" panose="020B0503050000020004" pitchFamily="34" charset="0"/>
              </a:rPr>
              <a:t>diet</a:t>
            </a:r>
            <a:r>
              <a:rPr lang="de-CH" sz="1400" b="1" dirty="0">
                <a:solidFill>
                  <a:srgbClr val="A32F9D"/>
                </a:solidFill>
                <a:latin typeface="Fira Sans" panose="020B0503050000020004" pitchFamily="34" charset="0"/>
              </a:rPr>
              <a:t> </a:t>
            </a:r>
            <a:br>
              <a:rPr lang="de-CH" sz="1400" b="1" dirty="0">
                <a:solidFill>
                  <a:srgbClr val="A32F9D"/>
                </a:solidFill>
                <a:latin typeface="Fira Sans" panose="020B0503050000020004" pitchFamily="34" charset="0"/>
              </a:rPr>
            </a:br>
            <a:r>
              <a:rPr lang="de-CH" sz="1400" b="1" dirty="0">
                <a:solidFill>
                  <a:srgbClr val="A32F9D"/>
                </a:solidFill>
                <a:latin typeface="Fira Sans" panose="020B0503050000020004" pitchFamily="34" charset="0"/>
              </a:rPr>
              <a:t>with </a:t>
            </a:r>
            <a:r>
              <a:rPr lang="de-CH" sz="1400" b="1" dirty="0" err="1">
                <a:solidFill>
                  <a:srgbClr val="A32F9D"/>
                </a:solidFill>
                <a:latin typeface="Fira Sans" panose="020B0503050000020004" pitchFamily="34" charset="0"/>
              </a:rPr>
              <a:t>broken</a:t>
            </a:r>
            <a:r>
              <a:rPr lang="de-CH" sz="1400" b="1" dirty="0">
                <a:solidFill>
                  <a:srgbClr val="A32F9D"/>
                </a:solidFill>
                <a:latin typeface="Fira Sans" panose="020B0503050000020004" pitchFamily="34" charset="0"/>
              </a:rPr>
              <a:t> leg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B5784CF-FE60-48C2-B2AD-82FAA13F2767}"/>
              </a:ext>
            </a:extLst>
          </p:cNvPr>
          <p:cNvSpPr/>
          <p:nvPr/>
        </p:nvSpPr>
        <p:spPr>
          <a:xfrm>
            <a:off x="1686405" y="2018623"/>
            <a:ext cx="5133318" cy="2721137"/>
          </a:xfrm>
          <a:prstGeom prst="ellipse">
            <a:avLst/>
          </a:prstGeom>
          <a:solidFill>
            <a:schemeClr val="accent6">
              <a:lumMod val="7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53B2C1B-9FF0-4C7A-B717-09D6ED33FEC5}"/>
              </a:ext>
            </a:extLst>
          </p:cNvPr>
          <p:cNvSpPr txBox="1"/>
          <p:nvPr/>
        </p:nvSpPr>
        <p:spPr>
          <a:xfrm>
            <a:off x="2458400" y="2313146"/>
            <a:ext cx="4285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b="1" dirty="0">
                <a:latin typeface="Fira Sans" panose="020B0503050000020004" pitchFamily="34" charset="0"/>
              </a:rPr>
              <a:t>Needs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b="1" dirty="0">
                <a:latin typeface="Fira Sans" panose="020B0503050000020004" pitchFamily="34" charset="0"/>
              </a:rPr>
              <a:t>Not able or </a:t>
            </a:r>
            <a:r>
              <a:rPr lang="de-CH" sz="2000" b="1" dirty="0" err="1">
                <a:latin typeface="Fira Sans" panose="020B0503050000020004" pitchFamily="34" charset="0"/>
              </a:rPr>
              <a:t>willing</a:t>
            </a:r>
            <a:r>
              <a:rPr lang="de-CH" sz="2000" b="1" dirty="0">
                <a:latin typeface="Fira Sans" panose="020B0503050000020004" pitchFamily="34" charset="0"/>
              </a:rPr>
              <a:t> to </a:t>
            </a:r>
            <a:r>
              <a:rPr lang="de-CH" sz="2000" b="1" dirty="0" err="1">
                <a:latin typeface="Fira Sans" panose="020B0503050000020004" pitchFamily="34" charset="0"/>
              </a:rPr>
              <a:t>cook</a:t>
            </a:r>
            <a:endParaRPr lang="de-CH" sz="2000" b="1" dirty="0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b="1" dirty="0" err="1">
                <a:latin typeface="Fira Sans" panose="020B0503050000020004" pitchFamily="34" charset="0"/>
              </a:rPr>
              <a:t>Environmentally</a:t>
            </a:r>
            <a:r>
              <a:rPr lang="de-CH" sz="2000" b="1" dirty="0">
                <a:latin typeface="Fira Sans" panose="020B0503050000020004" pitchFamily="34" charset="0"/>
              </a:rPr>
              <a:t> </a:t>
            </a:r>
            <a:r>
              <a:rPr lang="de-CH" sz="2000" b="1" dirty="0" err="1">
                <a:latin typeface="Fira Sans" panose="020B0503050000020004" pitchFamily="34" charset="0"/>
              </a:rPr>
              <a:t>conscious</a:t>
            </a:r>
            <a:endParaRPr lang="de-CH" sz="2000" b="1" dirty="0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b="1" dirty="0">
                <a:latin typeface="Fira Sans" panose="020B0503050000020004" pitchFamily="34" charset="0"/>
              </a:rPr>
              <a:t>Self-</a:t>
            </a:r>
            <a:r>
              <a:rPr lang="de-CH" sz="2000" b="1" dirty="0" err="1">
                <a:latin typeface="Fira Sans" panose="020B0503050000020004" pitchFamily="34" charset="0"/>
              </a:rPr>
              <a:t>reliant</a:t>
            </a:r>
            <a:endParaRPr lang="de-CH" sz="2000" b="1" dirty="0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b="1" dirty="0">
                <a:latin typeface="Fira Sans" panose="020B0503050000020004" pitchFamily="34" charset="0"/>
              </a:rPr>
              <a:t>Healthy </a:t>
            </a:r>
            <a:r>
              <a:rPr lang="de-CH" sz="2000" b="1" dirty="0" err="1">
                <a:latin typeface="Fira Sans" panose="020B0503050000020004" pitchFamily="34" charset="0"/>
              </a:rPr>
              <a:t>eating</a:t>
            </a:r>
            <a:r>
              <a:rPr lang="de-CH" sz="2000" b="1" dirty="0">
                <a:latin typeface="Fira Sans" panose="020B0503050000020004" pitchFamily="34" charset="0"/>
              </a:rPr>
              <a:t> </a:t>
            </a:r>
            <a:r>
              <a:rPr lang="de-CH" sz="2000" b="1" dirty="0" err="1">
                <a:latin typeface="Fira Sans" panose="020B0503050000020004" pitchFamily="34" charset="0"/>
              </a:rPr>
              <a:t>habits</a:t>
            </a:r>
            <a:endParaRPr lang="de-CH" sz="2000" b="1" dirty="0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b="1" dirty="0">
                <a:latin typeface="Fira Sans" panose="020B0503050000020004" pitchFamily="34" charset="0"/>
              </a:rPr>
              <a:t>Limited </a:t>
            </a:r>
            <a:r>
              <a:rPr lang="de-CH" sz="2000" b="1" dirty="0" err="1">
                <a:latin typeface="Fira Sans" panose="020B0503050000020004" pitchFamily="34" charset="0"/>
              </a:rPr>
              <a:t>choice</a:t>
            </a:r>
            <a:r>
              <a:rPr lang="de-CH" sz="2000" b="1" dirty="0">
                <a:latin typeface="Fira Sans" panose="020B0503050000020004" pitchFamily="34" charset="0"/>
              </a:rPr>
              <a:t> of </a:t>
            </a:r>
            <a:r>
              <a:rPr lang="de-CH" sz="2000" b="1" dirty="0" err="1">
                <a:latin typeface="Fira Sans" panose="020B0503050000020004" pitchFamily="34" charset="0"/>
              </a:rPr>
              <a:t>food</a:t>
            </a:r>
            <a:r>
              <a:rPr lang="de-CH" sz="2000" b="1" dirty="0">
                <a:latin typeface="Fira Sans" panose="020B0503050000020004" pitchFamily="34" charset="0"/>
              </a:rPr>
              <a:t> </a:t>
            </a:r>
            <a:r>
              <a:rPr lang="de-CH" sz="2000" b="1" dirty="0" err="1">
                <a:latin typeface="Fira Sans" panose="020B0503050000020004" pitchFamily="34" charset="0"/>
              </a:rPr>
              <a:t>selection</a:t>
            </a:r>
            <a:endParaRPr lang="de-CH" sz="2000" b="1" dirty="0">
              <a:latin typeface="Fira Sans" panose="020B0503050000020004" pitchFamily="34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C016B9EA-01AA-4DF9-BD77-A0B4CB88D6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679" y="3887238"/>
            <a:ext cx="1455717" cy="144710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B13D0EE1-CB29-4C6B-A5AA-B63B7DDC37E8}"/>
              </a:ext>
            </a:extLst>
          </p:cNvPr>
          <p:cNvSpPr txBox="1"/>
          <p:nvPr/>
        </p:nvSpPr>
        <p:spPr>
          <a:xfrm>
            <a:off x="298688" y="5434377"/>
            <a:ext cx="2251273" cy="776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750"/>
              </a:spcBef>
              <a:defRPr/>
            </a:pPr>
            <a:r>
              <a:rPr lang="de-CH" sz="1400" b="1" dirty="0">
                <a:solidFill>
                  <a:schemeClr val="accent2">
                    <a:lumMod val="75000"/>
                  </a:schemeClr>
                </a:solidFill>
                <a:latin typeface="Fira Sans" panose="020B0503050000020004" pitchFamily="34" charset="0"/>
              </a:rPr>
              <a:t>Klaus, (55)</a:t>
            </a:r>
          </a:p>
          <a:p>
            <a:pPr>
              <a:lnSpc>
                <a:spcPct val="90000"/>
              </a:lnSpc>
              <a:spcBef>
                <a:spcPts val="750"/>
              </a:spcBef>
              <a:defRPr/>
            </a:pPr>
            <a:r>
              <a:rPr lang="de-CH" sz="1400" b="1" dirty="0">
                <a:solidFill>
                  <a:schemeClr val="accent2">
                    <a:lumMod val="75000"/>
                  </a:schemeClr>
                </a:solidFill>
                <a:latin typeface="Fira Sans" panose="020B0503050000020004" pitchFamily="34" charset="0"/>
              </a:rPr>
              <a:t>On </a:t>
            </a:r>
            <a:r>
              <a:rPr lang="de-CH" sz="1400" b="1" dirty="0" err="1">
                <a:solidFill>
                  <a:schemeClr val="accent2">
                    <a:lumMod val="75000"/>
                  </a:schemeClr>
                </a:solidFill>
                <a:latin typeface="Fira Sans" panose="020B0503050000020004" pitchFamily="34" charset="0"/>
              </a:rPr>
              <a:t>convalenscence</a:t>
            </a:r>
            <a:r>
              <a:rPr lang="de-CH" sz="1400" b="1" dirty="0">
                <a:solidFill>
                  <a:schemeClr val="accent2">
                    <a:lumMod val="75000"/>
                  </a:schemeClr>
                </a:solidFill>
                <a:latin typeface="Fira Sans" panose="020B0503050000020004" pitchFamily="34" charset="0"/>
              </a:rPr>
              <a:t> after heavy </a:t>
            </a:r>
            <a:r>
              <a:rPr lang="de-CH" sz="1400" b="1" dirty="0" err="1">
                <a:solidFill>
                  <a:schemeClr val="accent2">
                    <a:lumMod val="75000"/>
                  </a:schemeClr>
                </a:solidFill>
                <a:latin typeface="Fira Sans" panose="020B0503050000020004" pitchFamily="34" charset="0"/>
              </a:rPr>
              <a:t>cancer-surgery</a:t>
            </a:r>
            <a:endParaRPr lang="de-CH" sz="1400" b="1" dirty="0">
              <a:solidFill>
                <a:schemeClr val="accent2">
                  <a:lumMod val="75000"/>
                </a:schemeClr>
              </a:solidFill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486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505C439-51B8-4B78-8727-F6B87F945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014" y="2033225"/>
            <a:ext cx="3809173" cy="3877937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E4509A9-5B4F-4624-8F86-136748579E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00" y="2148441"/>
            <a:ext cx="1154770" cy="1035722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353636FB-F4FA-40EE-AECB-F175FD050072}"/>
              </a:ext>
            </a:extLst>
          </p:cNvPr>
          <p:cNvSpPr txBox="1">
            <a:spLocks/>
          </p:cNvSpPr>
          <p:nvPr/>
        </p:nvSpPr>
        <p:spPr>
          <a:xfrm>
            <a:off x="182977" y="231583"/>
            <a:ext cx="7913294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Fira Sans" panose="020B0503050000020004" pitchFamily="34" charset="0"/>
                <a:ea typeface="+mj-ea"/>
                <a:cs typeface="+mj-cs"/>
              </a:defRPr>
            </a:lvl1pPr>
          </a:lstStyle>
          <a:p>
            <a:r>
              <a:rPr lang="de-CH" b="1" dirty="0">
                <a:solidFill>
                  <a:schemeClr val="accent6">
                    <a:lumMod val="50000"/>
                  </a:schemeClr>
                </a:solidFill>
              </a:rPr>
              <a:t>Geschäftsmodell</a:t>
            </a:r>
          </a:p>
          <a:p>
            <a:r>
              <a:rPr lang="de-CH" b="1" dirty="0">
                <a:solidFill>
                  <a:schemeClr val="accent6">
                    <a:lumMod val="50000"/>
                  </a:schemeClr>
                </a:solidFill>
              </a:rPr>
              <a:t>Nach Pilot – Aufbau von Franchising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3986B35-85FC-4D87-94E6-8E32C695FE20}"/>
              </a:ext>
            </a:extLst>
          </p:cNvPr>
          <p:cNvSpPr txBox="1"/>
          <p:nvPr/>
        </p:nvSpPr>
        <p:spPr>
          <a:xfrm>
            <a:off x="3057822" y="3180513"/>
            <a:ext cx="1607159" cy="20621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sz="1600" b="1" dirty="0">
                <a:latin typeface="Fira Sans" panose="020B0503050000020004" pitchFamily="34" charset="0"/>
              </a:rPr>
              <a:t>Community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CH" sz="1600" b="1" dirty="0">
              <a:latin typeface="Fira Sans" panose="020B05030500000200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sz="1600" b="1" dirty="0">
                <a:latin typeface="Fira Sans" panose="020B0503050000020004" pitchFamily="34" charset="0"/>
              </a:rPr>
              <a:t>Verpackung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CH" sz="1600" b="1" dirty="0">
              <a:latin typeface="Fira Sans" panose="020B05030500000200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sz="1600" b="1" dirty="0">
                <a:latin typeface="Fira Sans" panose="020B0503050000020004" pitchFamily="34" charset="0"/>
              </a:rPr>
              <a:t>Rezepturen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CH" sz="1600" b="1" dirty="0">
              <a:latin typeface="Fira Sans" panose="020B05030500000200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sz="1600" b="1" dirty="0">
                <a:latin typeface="Fira Sans" panose="020B0503050000020004" pitchFamily="34" charset="0"/>
              </a:rPr>
              <a:t>Qualitäts-sicherung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29B9AE8-8876-46C4-A172-F3478CAECD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76" y="0"/>
            <a:ext cx="1450731" cy="68580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21B0192-D93C-4397-B41C-987711B7E212}"/>
              </a:ext>
            </a:extLst>
          </p:cNvPr>
          <p:cNvSpPr txBox="1"/>
          <p:nvPr/>
        </p:nvSpPr>
        <p:spPr>
          <a:xfrm>
            <a:off x="7367452" y="294230"/>
            <a:ext cx="1537117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200" b="1" dirty="0">
                <a:latin typeface="Montez" panose="02000503000000020004" pitchFamily="2" charset="0"/>
              </a:rPr>
              <a:t>Chez </a:t>
            </a:r>
            <a:r>
              <a:rPr lang="de-CH" sz="3200" b="1" dirty="0" err="1">
                <a:latin typeface="Montez" panose="02000503000000020004" pitchFamily="2" charset="0"/>
              </a:rPr>
              <a:t>Mà</a:t>
            </a:r>
            <a:endParaRPr lang="de-CH" sz="3200" b="1" dirty="0">
              <a:latin typeface="Montez" panose="02000503000000020004" pitchFamily="2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BD75AD3-D693-4FF3-8F2D-D576B4922D11}"/>
              </a:ext>
            </a:extLst>
          </p:cNvPr>
          <p:cNvSpPr txBox="1"/>
          <p:nvPr/>
        </p:nvSpPr>
        <p:spPr>
          <a:xfrm>
            <a:off x="3208008" y="2320993"/>
            <a:ext cx="153711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200" b="1" dirty="0">
                <a:latin typeface="Montez" panose="02000503000000020004" pitchFamily="2" charset="0"/>
              </a:rPr>
              <a:t>Chez </a:t>
            </a:r>
            <a:r>
              <a:rPr lang="de-CH" sz="3200" b="1" dirty="0" err="1">
                <a:latin typeface="Montez" panose="02000503000000020004" pitchFamily="2" charset="0"/>
              </a:rPr>
              <a:t>Mà</a:t>
            </a:r>
            <a:endParaRPr lang="de-CH" sz="3200" b="1" dirty="0">
              <a:latin typeface="Montez" panose="02000503000000020004" pitchFamily="2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9555D98-88E6-48D6-AC2C-27879574EBAD}"/>
              </a:ext>
            </a:extLst>
          </p:cNvPr>
          <p:cNvSpPr txBox="1"/>
          <p:nvPr/>
        </p:nvSpPr>
        <p:spPr>
          <a:xfrm>
            <a:off x="2971230" y="6098501"/>
            <a:ext cx="16937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b="1" dirty="0">
                <a:latin typeface="Fira Sans" panose="020B0503050000020004" pitchFamily="34" charset="0"/>
              </a:rPr>
              <a:t>Franchisegeber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006A0B3-B99D-4D75-A5ED-F278FD407F1E}"/>
              </a:ext>
            </a:extLst>
          </p:cNvPr>
          <p:cNvSpPr txBox="1"/>
          <p:nvPr/>
        </p:nvSpPr>
        <p:spPr>
          <a:xfrm>
            <a:off x="5938421" y="6098501"/>
            <a:ext cx="1824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b="1" dirty="0">
                <a:latin typeface="Fira Sans" panose="020B0503050000020004" pitchFamily="34" charset="0"/>
              </a:rPr>
              <a:t>Franchisenehmer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263B1D5-BC45-40A7-B440-107DE03862EF}"/>
              </a:ext>
            </a:extLst>
          </p:cNvPr>
          <p:cNvSpPr txBox="1"/>
          <p:nvPr/>
        </p:nvSpPr>
        <p:spPr>
          <a:xfrm>
            <a:off x="362413" y="6100306"/>
            <a:ext cx="1824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b="1" dirty="0">
                <a:latin typeface="Fira Sans" panose="020B0503050000020004" pitchFamily="34" charset="0"/>
              </a:rPr>
              <a:t>Franchisenehmer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058087C-2042-45C3-AA85-FAF2A510E9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74" y="2327936"/>
            <a:ext cx="681270" cy="526093"/>
          </a:xfrm>
          <a:prstGeom prst="rect">
            <a:avLst/>
          </a:prstGeom>
        </p:spPr>
      </p:pic>
      <p:sp>
        <p:nvSpPr>
          <p:cNvPr id="17" name="Pfeil: nach links gekrümmt 16">
            <a:extLst>
              <a:ext uri="{FF2B5EF4-FFF2-40B4-BE49-F238E27FC236}">
                <a16:creationId xmlns:a16="http://schemas.microsoft.com/office/drawing/2014/main" id="{35CBAAF9-C3D6-4540-BED3-6DB2B9CE2CE6}"/>
              </a:ext>
            </a:extLst>
          </p:cNvPr>
          <p:cNvSpPr/>
          <p:nvPr/>
        </p:nvSpPr>
        <p:spPr>
          <a:xfrm rot="5400000">
            <a:off x="884556" y="2707597"/>
            <a:ext cx="272979" cy="292865"/>
          </a:xfrm>
          <a:prstGeom prst="curvedLeftArrow">
            <a:avLst/>
          </a:prstGeom>
          <a:solidFill>
            <a:srgbClr val="746A58"/>
          </a:solidFill>
          <a:ln>
            <a:solidFill>
              <a:srgbClr val="746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>
              <a:solidFill>
                <a:schemeClr val="tx1"/>
              </a:solidFill>
            </a:endParaRPr>
          </a:p>
        </p:txBody>
      </p:sp>
      <p:sp>
        <p:nvSpPr>
          <p:cNvPr id="18" name="Pfeil: nach links gekrümmt 17">
            <a:extLst>
              <a:ext uri="{FF2B5EF4-FFF2-40B4-BE49-F238E27FC236}">
                <a16:creationId xmlns:a16="http://schemas.microsoft.com/office/drawing/2014/main" id="{964C8810-D4BA-4E55-965F-6F3672AA41A1}"/>
              </a:ext>
            </a:extLst>
          </p:cNvPr>
          <p:cNvSpPr/>
          <p:nvPr/>
        </p:nvSpPr>
        <p:spPr>
          <a:xfrm rot="16200000">
            <a:off x="895912" y="2255832"/>
            <a:ext cx="272981" cy="331508"/>
          </a:xfrm>
          <a:prstGeom prst="curvedLeftArrow">
            <a:avLst/>
          </a:prstGeom>
          <a:solidFill>
            <a:srgbClr val="746A58"/>
          </a:solidFill>
          <a:ln>
            <a:solidFill>
              <a:srgbClr val="746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>
              <a:solidFill>
                <a:schemeClr val="tx1"/>
              </a:solidFill>
            </a:endParaRPr>
          </a:p>
        </p:txBody>
      </p:sp>
      <p:sp>
        <p:nvSpPr>
          <p:cNvPr id="19" name="Pfeil: nach links gekrümmt 18">
            <a:extLst>
              <a:ext uri="{FF2B5EF4-FFF2-40B4-BE49-F238E27FC236}">
                <a16:creationId xmlns:a16="http://schemas.microsoft.com/office/drawing/2014/main" id="{48A1C4D8-CF2E-4307-8270-7A500C263BA5}"/>
              </a:ext>
            </a:extLst>
          </p:cNvPr>
          <p:cNvSpPr/>
          <p:nvPr/>
        </p:nvSpPr>
        <p:spPr>
          <a:xfrm rot="6237456" flipH="1">
            <a:off x="1915791" y="936772"/>
            <a:ext cx="358986" cy="1789626"/>
          </a:xfrm>
          <a:prstGeom prst="curvedLeftArrow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>
              <a:solidFill>
                <a:schemeClr val="tx1"/>
              </a:solidFill>
            </a:endParaRPr>
          </a:p>
        </p:txBody>
      </p:sp>
      <p:sp>
        <p:nvSpPr>
          <p:cNvPr id="20" name="Pfeil: nach links gekrümmt 19">
            <a:extLst>
              <a:ext uri="{FF2B5EF4-FFF2-40B4-BE49-F238E27FC236}">
                <a16:creationId xmlns:a16="http://schemas.microsoft.com/office/drawing/2014/main" id="{B3632081-E7BC-4980-999B-7868A717C54D}"/>
              </a:ext>
            </a:extLst>
          </p:cNvPr>
          <p:cNvSpPr/>
          <p:nvPr/>
        </p:nvSpPr>
        <p:spPr>
          <a:xfrm rot="6237456">
            <a:off x="1905741" y="4624092"/>
            <a:ext cx="379084" cy="1789626"/>
          </a:xfrm>
          <a:prstGeom prst="curvedLeftArrow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>
              <a:solidFill>
                <a:schemeClr val="tx1"/>
              </a:solidFill>
            </a:endParaRPr>
          </a:p>
        </p:txBody>
      </p:sp>
      <p:sp>
        <p:nvSpPr>
          <p:cNvPr id="21" name="Pfeil: nach links gekrümmt 20">
            <a:extLst>
              <a:ext uri="{FF2B5EF4-FFF2-40B4-BE49-F238E27FC236}">
                <a16:creationId xmlns:a16="http://schemas.microsoft.com/office/drawing/2014/main" id="{B81708AD-9A3F-40A3-97D1-E0C3E9B84E0A}"/>
              </a:ext>
            </a:extLst>
          </p:cNvPr>
          <p:cNvSpPr/>
          <p:nvPr/>
        </p:nvSpPr>
        <p:spPr>
          <a:xfrm rot="4500000" flipV="1">
            <a:off x="5227545" y="4638230"/>
            <a:ext cx="400830" cy="1811517"/>
          </a:xfrm>
          <a:prstGeom prst="curvedLeftArrow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>
              <a:solidFill>
                <a:schemeClr val="tx1"/>
              </a:solidFill>
            </a:endParaRPr>
          </a:p>
        </p:txBody>
      </p:sp>
      <p:sp>
        <p:nvSpPr>
          <p:cNvPr id="22" name="Pfeil: nach links gekrümmt 21">
            <a:extLst>
              <a:ext uri="{FF2B5EF4-FFF2-40B4-BE49-F238E27FC236}">
                <a16:creationId xmlns:a16="http://schemas.microsoft.com/office/drawing/2014/main" id="{625FA5FE-4792-4C3A-85BE-F598DD528B7D}"/>
              </a:ext>
            </a:extLst>
          </p:cNvPr>
          <p:cNvSpPr/>
          <p:nvPr/>
        </p:nvSpPr>
        <p:spPr>
          <a:xfrm rot="4547417" flipH="1" flipV="1">
            <a:off x="5223808" y="938998"/>
            <a:ext cx="358986" cy="1736687"/>
          </a:xfrm>
          <a:prstGeom prst="curvedLeftArrow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>
              <a:solidFill>
                <a:schemeClr val="tx1"/>
              </a:solidFill>
            </a:endParaRP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CFA9044D-A7C8-4EF7-81CB-020572671A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68" y="4354343"/>
            <a:ext cx="681270" cy="526093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35A8571D-21F9-42C4-8FCE-4C0305644B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675" y="2385326"/>
            <a:ext cx="681270" cy="526093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87B592E2-20ED-4188-8033-B591B7B4B0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675" y="4352744"/>
            <a:ext cx="681270" cy="526093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C8642C05-922C-4014-B968-A1F16455C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78" y="4195292"/>
            <a:ext cx="1154770" cy="1035722"/>
          </a:xfrm>
          <a:prstGeom prst="rect">
            <a:avLst/>
          </a:prstGeom>
        </p:spPr>
      </p:pic>
      <p:sp>
        <p:nvSpPr>
          <p:cNvPr id="40" name="Pfeil: nach links gekrümmt 39">
            <a:extLst>
              <a:ext uri="{FF2B5EF4-FFF2-40B4-BE49-F238E27FC236}">
                <a16:creationId xmlns:a16="http://schemas.microsoft.com/office/drawing/2014/main" id="{1A2C8283-E0F6-4B03-815A-2BC6F65D2377}"/>
              </a:ext>
            </a:extLst>
          </p:cNvPr>
          <p:cNvSpPr/>
          <p:nvPr/>
        </p:nvSpPr>
        <p:spPr>
          <a:xfrm rot="5400000">
            <a:off x="874534" y="4754448"/>
            <a:ext cx="272979" cy="292865"/>
          </a:xfrm>
          <a:prstGeom prst="curvedLeftArrow">
            <a:avLst/>
          </a:prstGeom>
          <a:solidFill>
            <a:srgbClr val="746A58"/>
          </a:solidFill>
          <a:ln>
            <a:solidFill>
              <a:srgbClr val="746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>
              <a:solidFill>
                <a:schemeClr val="tx1"/>
              </a:solidFill>
            </a:endParaRPr>
          </a:p>
        </p:txBody>
      </p:sp>
      <p:sp>
        <p:nvSpPr>
          <p:cNvPr id="41" name="Pfeil: nach links gekrümmt 40">
            <a:extLst>
              <a:ext uri="{FF2B5EF4-FFF2-40B4-BE49-F238E27FC236}">
                <a16:creationId xmlns:a16="http://schemas.microsoft.com/office/drawing/2014/main" id="{2A006919-7604-446C-80EC-659A3B93E635}"/>
              </a:ext>
            </a:extLst>
          </p:cNvPr>
          <p:cNvSpPr/>
          <p:nvPr/>
        </p:nvSpPr>
        <p:spPr>
          <a:xfrm rot="16200000">
            <a:off x="885890" y="4302683"/>
            <a:ext cx="272981" cy="331508"/>
          </a:xfrm>
          <a:prstGeom prst="curvedLeftArrow">
            <a:avLst/>
          </a:prstGeom>
          <a:solidFill>
            <a:srgbClr val="746A58"/>
          </a:solidFill>
          <a:ln>
            <a:solidFill>
              <a:srgbClr val="746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>
              <a:solidFill>
                <a:schemeClr val="tx1"/>
              </a:solidFill>
            </a:endParaRPr>
          </a:p>
        </p:txBody>
      </p:sp>
      <p:pic>
        <p:nvPicPr>
          <p:cNvPr id="46" name="Grafik 45">
            <a:extLst>
              <a:ext uri="{FF2B5EF4-FFF2-40B4-BE49-F238E27FC236}">
                <a16:creationId xmlns:a16="http://schemas.microsoft.com/office/drawing/2014/main" id="{A013B48E-4F0C-4FC7-B8F8-54ADF371AE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342" y="2194497"/>
            <a:ext cx="1154770" cy="1035722"/>
          </a:xfrm>
          <a:prstGeom prst="rect">
            <a:avLst/>
          </a:prstGeom>
        </p:spPr>
      </p:pic>
      <p:sp>
        <p:nvSpPr>
          <p:cNvPr id="48" name="Pfeil: nach links gekrümmt 47">
            <a:extLst>
              <a:ext uri="{FF2B5EF4-FFF2-40B4-BE49-F238E27FC236}">
                <a16:creationId xmlns:a16="http://schemas.microsoft.com/office/drawing/2014/main" id="{54D2988B-93AF-4E3E-AACD-15FBDA1691FD}"/>
              </a:ext>
            </a:extLst>
          </p:cNvPr>
          <p:cNvSpPr/>
          <p:nvPr/>
        </p:nvSpPr>
        <p:spPr>
          <a:xfrm rot="5400000">
            <a:off x="6391398" y="2753653"/>
            <a:ext cx="272979" cy="292865"/>
          </a:xfrm>
          <a:prstGeom prst="curvedLeftArrow">
            <a:avLst/>
          </a:prstGeom>
          <a:solidFill>
            <a:srgbClr val="746A58"/>
          </a:solidFill>
          <a:ln>
            <a:solidFill>
              <a:srgbClr val="746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>
              <a:solidFill>
                <a:schemeClr val="tx1"/>
              </a:solidFill>
            </a:endParaRPr>
          </a:p>
        </p:txBody>
      </p:sp>
      <p:sp>
        <p:nvSpPr>
          <p:cNvPr id="49" name="Pfeil: nach links gekrümmt 48">
            <a:extLst>
              <a:ext uri="{FF2B5EF4-FFF2-40B4-BE49-F238E27FC236}">
                <a16:creationId xmlns:a16="http://schemas.microsoft.com/office/drawing/2014/main" id="{47AF3766-E239-4624-84A0-0D69C7AB4A7F}"/>
              </a:ext>
            </a:extLst>
          </p:cNvPr>
          <p:cNvSpPr/>
          <p:nvPr/>
        </p:nvSpPr>
        <p:spPr>
          <a:xfrm rot="16200000">
            <a:off x="6402754" y="2301888"/>
            <a:ext cx="272981" cy="331508"/>
          </a:xfrm>
          <a:prstGeom prst="curvedLeftArrow">
            <a:avLst/>
          </a:prstGeom>
          <a:solidFill>
            <a:srgbClr val="746A58"/>
          </a:solidFill>
          <a:ln>
            <a:solidFill>
              <a:srgbClr val="746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>
              <a:solidFill>
                <a:schemeClr val="tx1"/>
              </a:solidFill>
            </a:endParaRPr>
          </a:p>
        </p:txBody>
      </p:sp>
      <p:pic>
        <p:nvPicPr>
          <p:cNvPr id="50" name="Grafik 49">
            <a:extLst>
              <a:ext uri="{FF2B5EF4-FFF2-40B4-BE49-F238E27FC236}">
                <a16:creationId xmlns:a16="http://schemas.microsoft.com/office/drawing/2014/main" id="{30D2D0E8-38B3-4FD9-8EE3-D6911F94D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911" y="4171214"/>
            <a:ext cx="1154770" cy="1035722"/>
          </a:xfrm>
          <a:prstGeom prst="rect">
            <a:avLst/>
          </a:prstGeom>
        </p:spPr>
      </p:pic>
      <p:sp>
        <p:nvSpPr>
          <p:cNvPr id="52" name="Pfeil: nach links gekrümmt 51">
            <a:extLst>
              <a:ext uri="{FF2B5EF4-FFF2-40B4-BE49-F238E27FC236}">
                <a16:creationId xmlns:a16="http://schemas.microsoft.com/office/drawing/2014/main" id="{5258D70B-D2A0-4062-9241-A8537901233E}"/>
              </a:ext>
            </a:extLst>
          </p:cNvPr>
          <p:cNvSpPr/>
          <p:nvPr/>
        </p:nvSpPr>
        <p:spPr>
          <a:xfrm rot="5400000">
            <a:off x="6395967" y="4730370"/>
            <a:ext cx="272979" cy="292865"/>
          </a:xfrm>
          <a:prstGeom prst="curvedLeftArrow">
            <a:avLst/>
          </a:prstGeom>
          <a:solidFill>
            <a:srgbClr val="746A58"/>
          </a:solidFill>
          <a:ln>
            <a:solidFill>
              <a:srgbClr val="746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>
              <a:solidFill>
                <a:schemeClr val="tx1"/>
              </a:solidFill>
            </a:endParaRPr>
          </a:p>
        </p:txBody>
      </p:sp>
      <p:sp>
        <p:nvSpPr>
          <p:cNvPr id="53" name="Pfeil: nach links gekrümmt 52">
            <a:extLst>
              <a:ext uri="{FF2B5EF4-FFF2-40B4-BE49-F238E27FC236}">
                <a16:creationId xmlns:a16="http://schemas.microsoft.com/office/drawing/2014/main" id="{534CD24E-7589-4970-8E6A-3A06E2E185E7}"/>
              </a:ext>
            </a:extLst>
          </p:cNvPr>
          <p:cNvSpPr/>
          <p:nvPr/>
        </p:nvSpPr>
        <p:spPr>
          <a:xfrm rot="16200000">
            <a:off x="6407323" y="4278605"/>
            <a:ext cx="272981" cy="331508"/>
          </a:xfrm>
          <a:prstGeom prst="curvedLeftArrow">
            <a:avLst/>
          </a:prstGeom>
          <a:solidFill>
            <a:srgbClr val="746A58"/>
          </a:solidFill>
          <a:ln>
            <a:solidFill>
              <a:srgbClr val="746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>
              <a:solidFill>
                <a:schemeClr val="tx1"/>
              </a:solidFill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203C12E-F906-442A-ADCD-FCE0656B348D}"/>
              </a:ext>
            </a:extLst>
          </p:cNvPr>
          <p:cNvSpPr txBox="1"/>
          <p:nvPr/>
        </p:nvSpPr>
        <p:spPr>
          <a:xfrm>
            <a:off x="5938421" y="3946582"/>
            <a:ext cx="1578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b="1" dirty="0">
                <a:latin typeface="Fira Sans" panose="020B0503050000020004" pitchFamily="34" charset="0"/>
              </a:rPr>
              <a:t>Region 3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4FFB4DF2-E005-4771-83E8-96DBECE9967A}"/>
              </a:ext>
            </a:extLst>
          </p:cNvPr>
          <p:cNvSpPr txBox="1"/>
          <p:nvPr/>
        </p:nvSpPr>
        <p:spPr>
          <a:xfrm>
            <a:off x="420214" y="3948181"/>
            <a:ext cx="1578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b="1" dirty="0">
                <a:latin typeface="Fira Sans" panose="020B0503050000020004" pitchFamily="34" charset="0"/>
              </a:rPr>
              <a:t>Region ….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8F1C90A-F4EF-4F84-91DF-9F779B0E5C52}"/>
              </a:ext>
            </a:extLst>
          </p:cNvPr>
          <p:cNvSpPr txBox="1"/>
          <p:nvPr/>
        </p:nvSpPr>
        <p:spPr>
          <a:xfrm>
            <a:off x="431520" y="1921774"/>
            <a:ext cx="1578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b="1" dirty="0">
                <a:latin typeface="Fira Sans" panose="020B0503050000020004" pitchFamily="34" charset="0"/>
              </a:rPr>
              <a:t>Pilotregion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183ADEF-81AA-4EA3-8FF2-2F1B25E01FF7}"/>
              </a:ext>
            </a:extLst>
          </p:cNvPr>
          <p:cNvSpPr txBox="1"/>
          <p:nvPr/>
        </p:nvSpPr>
        <p:spPr>
          <a:xfrm>
            <a:off x="5938421" y="1979164"/>
            <a:ext cx="1578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b="1" dirty="0">
                <a:latin typeface="Fira Sans" panose="020B0503050000020004" pitchFamily="34" charset="0"/>
              </a:rPr>
              <a:t>Region 2</a:t>
            </a:r>
          </a:p>
        </p:txBody>
      </p:sp>
    </p:spTree>
    <p:extLst>
      <p:ext uri="{BB962C8B-B14F-4D97-AF65-F5344CB8AC3E}">
        <p14:creationId xmlns:p14="http://schemas.microsoft.com/office/powerpoint/2010/main" val="3134778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C48CED4-0FCE-4502-B4E7-8107EFBD67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25077" y="6414736"/>
            <a:ext cx="815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0D48057E-4510-4802-A522-F9A5C96EE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52" y="244699"/>
            <a:ext cx="7913294" cy="994172"/>
          </a:xfrm>
        </p:spPr>
        <p:txBody>
          <a:bodyPr>
            <a:normAutofit/>
          </a:bodyPr>
          <a:lstStyle/>
          <a:p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Community</a:t>
            </a:r>
            <a:b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</a:b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Plattform als integraler Bestandteil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256398A-C56F-45E8-B2D2-472121F49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76" y="0"/>
            <a:ext cx="1450731" cy="68580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9B1CA4A-F369-4139-ABBA-8A497B1F6418}"/>
              </a:ext>
            </a:extLst>
          </p:cNvPr>
          <p:cNvSpPr txBox="1"/>
          <p:nvPr/>
        </p:nvSpPr>
        <p:spPr>
          <a:xfrm>
            <a:off x="7367452" y="294230"/>
            <a:ext cx="1537117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200" b="1" dirty="0">
                <a:latin typeface="Montez" panose="02000503000000020004" pitchFamily="2" charset="0"/>
              </a:rPr>
              <a:t>Chez </a:t>
            </a:r>
            <a:r>
              <a:rPr lang="de-CH" sz="3200" b="1" dirty="0" err="1">
                <a:latin typeface="Montez" panose="02000503000000020004" pitchFamily="2" charset="0"/>
              </a:rPr>
              <a:t>Mà</a:t>
            </a:r>
            <a:endParaRPr lang="de-CH" sz="3200" b="1" dirty="0">
              <a:latin typeface="Montez" panose="02000503000000020004" pitchFamily="2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7520118-1B2A-4FD5-BC0C-2EAED2412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68488" y="2527438"/>
            <a:ext cx="2485354" cy="2335859"/>
          </a:xfrm>
          <a:prstGeom prst="rect">
            <a:avLst/>
          </a:prstGeom>
          <a:noFill/>
          <a:ln w="9525">
            <a:solidFill>
              <a:schemeClr val="accent6">
                <a:lumMod val="50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157043FF-6CA4-4AB0-902A-5C175C6B0683}"/>
              </a:ext>
            </a:extLst>
          </p:cNvPr>
          <p:cNvSpPr txBox="1"/>
          <p:nvPr/>
        </p:nvSpPr>
        <p:spPr>
          <a:xfrm>
            <a:off x="381374" y="1981158"/>
            <a:ext cx="2202150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b="1" dirty="0">
                <a:latin typeface="Fira Sans" panose="020B0503050000020004" pitchFamily="34" charset="0"/>
              </a:rPr>
              <a:t>Content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de-CH" b="1" dirty="0">
              <a:latin typeface="Fira Sans" panose="020B05030500000200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CH" dirty="0">
                <a:latin typeface="Fira Sans" panose="020B0503050000020004" pitchFamily="34" charset="0"/>
              </a:rPr>
              <a:t>Austausch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de-CH" dirty="0">
              <a:latin typeface="Fira Sans" panose="020B05030500000200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CH" dirty="0">
                <a:latin typeface="Fira Sans" panose="020B0503050000020004" pitchFamily="34" charset="0"/>
              </a:rPr>
              <a:t>Mitarbeiten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de-CH" dirty="0">
              <a:latin typeface="Fira Sans" panose="020B05030500000200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CH" dirty="0">
                <a:latin typeface="Fira Sans" panose="020B0503050000020004" pitchFamily="34" charset="0"/>
              </a:rPr>
              <a:t>Miteinander Essen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de-CH" dirty="0">
              <a:latin typeface="Fira Sans" panose="020B05030500000200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CH" dirty="0">
                <a:latin typeface="Fira Sans" panose="020B0503050000020004" pitchFamily="34" charset="0"/>
              </a:rPr>
              <a:t>Bestellung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D29EA9F-45F7-4A67-804C-08EAB12326B2}"/>
              </a:ext>
            </a:extLst>
          </p:cNvPr>
          <p:cNvSpPr txBox="1"/>
          <p:nvPr/>
        </p:nvSpPr>
        <p:spPr>
          <a:xfrm>
            <a:off x="5205787" y="1991831"/>
            <a:ext cx="2734798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b="1" dirty="0">
                <a:latin typeface="Fira Sans" panose="020B0503050000020004" pitchFamily="34" charset="0"/>
              </a:rPr>
              <a:t>Prinzipien der Plattform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de-CH" b="1" dirty="0">
              <a:latin typeface="Fira Sans" panose="020B05030500000200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CH" dirty="0">
                <a:latin typeface="Fira Sans" panose="020B0503050000020004" pitchFamily="34" charset="0"/>
              </a:rPr>
              <a:t>Open-Innovation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de-CH" dirty="0">
              <a:latin typeface="Fira Sans" panose="020B05030500000200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CH" dirty="0" err="1">
                <a:latin typeface="Fira Sans" panose="020B0503050000020004" pitchFamily="34" charset="0"/>
              </a:rPr>
              <a:t>Crowd</a:t>
            </a:r>
            <a:r>
              <a:rPr lang="de-CH" dirty="0">
                <a:latin typeface="Fira Sans" panose="020B0503050000020004" pitchFamily="34" charset="0"/>
              </a:rPr>
              <a:t> Sourcing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de-CH" dirty="0">
              <a:latin typeface="Fira Sans" panose="020B05030500000200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CH" dirty="0" err="1">
                <a:latin typeface="Fira Sans" panose="020B0503050000020004" pitchFamily="34" charset="0"/>
              </a:rPr>
              <a:t>Inclusion</a:t>
            </a:r>
            <a:endParaRPr lang="de-CH" dirty="0">
              <a:latin typeface="Fira Sans" panose="020B05030500000200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de-CH" dirty="0">
              <a:latin typeface="Fira Sans" panose="020B05030500000200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CH" dirty="0" err="1">
                <a:latin typeface="Fira Sans" panose="020B0503050000020004" pitchFamily="34" charset="0"/>
              </a:rPr>
              <a:t>Ecosystem</a:t>
            </a:r>
            <a:r>
              <a:rPr lang="de-CH" dirty="0">
                <a:latin typeface="Fira Sans" panose="020B0503050000020004" pitchFamily="34" charset="0"/>
              </a:rPr>
              <a:t> Business Modell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de-CH" dirty="0">
              <a:latin typeface="Fira Sans" panose="020B05030500000200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CH" dirty="0">
                <a:latin typeface="Fira Sans" panose="020B0503050000020004" pitchFamily="34" charset="0"/>
              </a:rPr>
              <a:t>Transparenz</a:t>
            </a:r>
          </a:p>
        </p:txBody>
      </p:sp>
      <p:pic>
        <p:nvPicPr>
          <p:cNvPr id="9" name="Grafik 8" descr="adoption-and-community-care-logo-template-vector-icons-png_91644.jpg">
            <a:extLst>
              <a:ext uri="{FF2B5EF4-FFF2-40B4-BE49-F238E27FC236}">
                <a16:creationId xmlns:a16="http://schemas.microsoft.com/office/drawing/2014/main" id="{0D7B458A-63B2-413E-ACA5-B3558E07372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l="17470" t="20709" r="20947" b="24953"/>
          <a:stretch/>
        </p:blipFill>
        <p:spPr>
          <a:xfrm>
            <a:off x="3481856" y="1774400"/>
            <a:ext cx="825598" cy="72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51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54F6CD36-2C26-455D-BF6B-004FABE83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76" y="0"/>
            <a:ext cx="1450731" cy="68580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31E8DBE-9F43-4324-8AE1-93B63611AE35}"/>
              </a:ext>
            </a:extLst>
          </p:cNvPr>
          <p:cNvSpPr txBox="1"/>
          <p:nvPr/>
        </p:nvSpPr>
        <p:spPr>
          <a:xfrm>
            <a:off x="7367452" y="294230"/>
            <a:ext cx="1537117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200" b="1" dirty="0">
                <a:latin typeface="Montez" panose="02000503000000020004" pitchFamily="2" charset="0"/>
              </a:rPr>
              <a:t>Chez </a:t>
            </a:r>
            <a:r>
              <a:rPr lang="de-CH" sz="3200" b="1" dirty="0" err="1">
                <a:latin typeface="Montez" panose="02000503000000020004" pitchFamily="2" charset="0"/>
              </a:rPr>
              <a:t>Mà</a:t>
            </a:r>
            <a:endParaRPr lang="de-CH" sz="3200" b="1" dirty="0">
              <a:latin typeface="Montez" panose="02000503000000020004" pitchFamily="2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5BC556D-5EA7-4C61-A468-C2F2A141A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9" y="2216108"/>
            <a:ext cx="1962676" cy="195846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DC177389-A406-41B3-8F05-5D49F23F2ED9}"/>
              </a:ext>
            </a:extLst>
          </p:cNvPr>
          <p:cNvSpPr txBox="1"/>
          <p:nvPr/>
        </p:nvSpPr>
        <p:spPr>
          <a:xfrm>
            <a:off x="1641432" y="2848642"/>
            <a:ext cx="597034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5400" b="1" dirty="0">
                <a:latin typeface="Fira Sans" panose="020B0503050000020004" pitchFamily="34" charset="0"/>
              </a:rPr>
              <a:t>+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B1F59F9-49E8-4F40-A439-E47593CFB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775" y="2596896"/>
            <a:ext cx="1744961" cy="174496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3B87EF0-2B6B-41FE-82C7-117D295F9B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850" y="2846839"/>
            <a:ext cx="1346190" cy="1370492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88F72762-59A0-4305-B989-126650378EF6}"/>
              </a:ext>
            </a:extLst>
          </p:cNvPr>
          <p:cNvSpPr txBox="1">
            <a:spLocks/>
          </p:cNvSpPr>
          <p:nvPr/>
        </p:nvSpPr>
        <p:spPr>
          <a:xfrm>
            <a:off x="187452" y="244699"/>
            <a:ext cx="7913294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Verpackung</a:t>
            </a:r>
          </a:p>
          <a:p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- Plastikfrei und ohne Verpackungsmüll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F71FAC2-4CFF-4330-9FE6-1950A503C0C8}"/>
              </a:ext>
            </a:extLst>
          </p:cNvPr>
          <p:cNvSpPr txBox="1"/>
          <p:nvPr/>
        </p:nvSpPr>
        <p:spPr>
          <a:xfrm>
            <a:off x="5154199" y="2820477"/>
            <a:ext cx="597034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5400" b="1" dirty="0">
                <a:latin typeface="Fira Sans" panose="020B0503050000020004" pitchFamily="34" charset="0"/>
              </a:rPr>
              <a:t>=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CBD053D-F99E-4F7B-BA14-915BBC5FF0E0}"/>
              </a:ext>
            </a:extLst>
          </p:cNvPr>
          <p:cNvSpPr txBox="1"/>
          <p:nvPr/>
        </p:nvSpPr>
        <p:spPr>
          <a:xfrm>
            <a:off x="3699108" y="2848642"/>
            <a:ext cx="597034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5400" b="1" dirty="0">
                <a:latin typeface="Fira Sans" panose="020B0503050000020004" pitchFamily="34" charset="0"/>
              </a:rPr>
              <a:t>+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629C865-342B-49A6-9974-DDB0986F4010}"/>
              </a:ext>
            </a:extLst>
          </p:cNvPr>
          <p:cNvSpPr txBox="1"/>
          <p:nvPr/>
        </p:nvSpPr>
        <p:spPr>
          <a:xfrm>
            <a:off x="5820826" y="2967708"/>
            <a:ext cx="1537117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200" b="1" dirty="0">
                <a:latin typeface="Montez" panose="02000503000000020004" pitchFamily="2" charset="0"/>
              </a:rPr>
              <a:t>Chez </a:t>
            </a:r>
            <a:r>
              <a:rPr lang="de-CH" sz="3200" b="1" dirty="0" err="1">
                <a:latin typeface="Montez" panose="02000503000000020004" pitchFamily="2" charset="0"/>
              </a:rPr>
              <a:t>Mà</a:t>
            </a:r>
            <a:endParaRPr lang="de-CH" sz="3200" b="1" dirty="0">
              <a:latin typeface="Montez" panose="02000503000000020004" pitchFamily="2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EC3958C-DD0A-43B1-BD02-B26287BB9E68}"/>
              </a:ext>
            </a:extLst>
          </p:cNvPr>
          <p:cNvSpPr txBox="1"/>
          <p:nvPr/>
        </p:nvSpPr>
        <p:spPr>
          <a:xfrm>
            <a:off x="1004606" y="4846012"/>
            <a:ext cx="27384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b="1" dirty="0" err="1">
                <a:latin typeface="Fira Sans" panose="020B0503050000020004" pitchFamily="34" charset="0"/>
              </a:rPr>
              <a:t>Prototyping</a:t>
            </a:r>
            <a:r>
              <a:rPr lang="de-CH" b="1" dirty="0">
                <a:latin typeface="Fira Sans" panose="020B0503050000020004" pitchFamily="34" charset="0"/>
              </a:rPr>
              <a:t> 1. Phase</a:t>
            </a:r>
          </a:p>
        </p:txBody>
      </p:sp>
      <p:sp>
        <p:nvSpPr>
          <p:cNvPr id="19" name="Pfeil: nach oben 18">
            <a:extLst>
              <a:ext uri="{FF2B5EF4-FFF2-40B4-BE49-F238E27FC236}">
                <a16:creationId xmlns:a16="http://schemas.microsoft.com/office/drawing/2014/main" id="{220389ED-70A6-439E-9B8A-46DD2DFE5E1D}"/>
              </a:ext>
            </a:extLst>
          </p:cNvPr>
          <p:cNvSpPr/>
          <p:nvPr/>
        </p:nvSpPr>
        <p:spPr>
          <a:xfrm>
            <a:off x="987552" y="4274849"/>
            <a:ext cx="338328" cy="470887"/>
          </a:xfrm>
          <a:prstGeom prst="upArrow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Pfeil: nach oben 19">
            <a:extLst>
              <a:ext uri="{FF2B5EF4-FFF2-40B4-BE49-F238E27FC236}">
                <a16:creationId xmlns:a16="http://schemas.microsoft.com/office/drawing/2014/main" id="{A6C63615-F774-4215-A878-2748C5FA1FBB}"/>
              </a:ext>
            </a:extLst>
          </p:cNvPr>
          <p:cNvSpPr/>
          <p:nvPr/>
        </p:nvSpPr>
        <p:spPr>
          <a:xfrm>
            <a:off x="2667000" y="4315509"/>
            <a:ext cx="338328" cy="470887"/>
          </a:xfrm>
          <a:prstGeom prst="upArrow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48A9057-A54E-496F-8E13-399FF459D5ED}"/>
              </a:ext>
            </a:extLst>
          </p:cNvPr>
          <p:cNvSpPr txBox="1"/>
          <p:nvPr/>
        </p:nvSpPr>
        <p:spPr>
          <a:xfrm>
            <a:off x="259855" y="1742844"/>
            <a:ext cx="156894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dirty="0">
                <a:latin typeface="Fira Sans" panose="020B0503050000020004" pitchFamily="34" charset="0"/>
              </a:rPr>
              <a:t>Isoliertasche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51A4348B-0A6B-4AD8-9A89-91FE2AACD298}"/>
              </a:ext>
            </a:extLst>
          </p:cNvPr>
          <p:cNvSpPr txBox="1"/>
          <p:nvPr/>
        </p:nvSpPr>
        <p:spPr>
          <a:xfrm>
            <a:off x="2191079" y="1742844"/>
            <a:ext cx="156894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CH" dirty="0">
                <a:latin typeface="Fira Sans" panose="020B0503050000020004" pitchFamily="34" charset="0"/>
              </a:rPr>
              <a:t>Halterung / Tablett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09F17FBB-01D0-4B50-ABE1-68C2BE55A4D8}"/>
              </a:ext>
            </a:extLst>
          </p:cNvPr>
          <p:cNvSpPr txBox="1"/>
          <p:nvPr/>
        </p:nvSpPr>
        <p:spPr>
          <a:xfrm>
            <a:off x="3876498" y="1733217"/>
            <a:ext cx="196267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CH" dirty="0">
                <a:latin typeface="Fira Sans" panose="020B0503050000020004" pitchFamily="34" charset="0"/>
              </a:rPr>
              <a:t>Gläser mit Gummidichtung</a:t>
            </a:r>
          </a:p>
        </p:txBody>
      </p:sp>
    </p:spTree>
    <p:extLst>
      <p:ext uri="{BB962C8B-B14F-4D97-AF65-F5344CB8AC3E}">
        <p14:creationId xmlns:p14="http://schemas.microsoft.com/office/powerpoint/2010/main" val="3399086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C48CED4-0FCE-4502-B4E7-8107EFBD67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25077" y="6414736"/>
            <a:ext cx="815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816E35-9953-4D03-A335-A7DD6E703E2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0D48057E-4510-4802-A522-F9A5C96EE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52" y="244699"/>
            <a:ext cx="7913294" cy="994172"/>
          </a:xfrm>
        </p:spPr>
        <p:txBody>
          <a:bodyPr>
            <a:normAutofit/>
          </a:bodyPr>
          <a:lstStyle/>
          <a:p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Rezepturen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256398A-C56F-45E8-B2D2-472121F49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76" y="0"/>
            <a:ext cx="1450731" cy="68580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9B1CA4A-F369-4139-ABBA-8A497B1F6418}"/>
              </a:ext>
            </a:extLst>
          </p:cNvPr>
          <p:cNvSpPr txBox="1"/>
          <p:nvPr/>
        </p:nvSpPr>
        <p:spPr>
          <a:xfrm>
            <a:off x="7367452" y="294230"/>
            <a:ext cx="1537117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200" b="1" dirty="0">
                <a:latin typeface="Montez" panose="02000503000000020004" pitchFamily="2" charset="0"/>
              </a:rPr>
              <a:t>Chez </a:t>
            </a:r>
            <a:r>
              <a:rPr lang="de-CH" sz="3200" b="1" dirty="0" err="1">
                <a:latin typeface="Montez" panose="02000503000000020004" pitchFamily="2" charset="0"/>
              </a:rPr>
              <a:t>Mà</a:t>
            </a:r>
            <a:endParaRPr lang="de-CH" sz="3200" b="1" dirty="0">
              <a:latin typeface="Montez" panose="02000503000000020004" pitchFamily="2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57043FF-6CA4-4AB0-902A-5C175C6B0683}"/>
              </a:ext>
            </a:extLst>
          </p:cNvPr>
          <p:cNvSpPr txBox="1"/>
          <p:nvPr/>
        </p:nvSpPr>
        <p:spPr>
          <a:xfrm>
            <a:off x="171061" y="920454"/>
            <a:ext cx="7769523" cy="45243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de-CH" b="1" dirty="0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b="1" dirty="0">
                <a:latin typeface="Fira Sans" panose="020B0503050000020004" pitchFamily="34" charset="0"/>
              </a:rPr>
              <a:t>Rezepte</a:t>
            </a:r>
            <a:r>
              <a:rPr lang="de-CH" dirty="0">
                <a:latin typeface="Fira Sans" panose="020B0503050000020004" pitchFamily="34" charset="0"/>
              </a:rPr>
              <a:t> aus der Community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latin typeface="Fira Sans" panose="020B0503050000020004" pitchFamily="34" charset="0"/>
              </a:rPr>
              <a:t>Rezepte des Chez </a:t>
            </a:r>
            <a:r>
              <a:rPr lang="de-CH" dirty="0" err="1">
                <a:latin typeface="Fira Sans" panose="020B0503050000020004" pitchFamily="34" charset="0"/>
              </a:rPr>
              <a:t>Mà</a:t>
            </a:r>
            <a:r>
              <a:rPr lang="de-CH" dirty="0">
                <a:latin typeface="Fira Sans" panose="020B0503050000020004" pitchFamily="34" charset="0"/>
              </a:rPr>
              <a:t> - Angebotes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latin typeface="Fira Sans" panose="020B0503050000020004" pitchFamily="34" charset="0"/>
              </a:rPr>
              <a:t>Tipps zum </a:t>
            </a:r>
            <a:r>
              <a:rPr lang="de-CH" b="1" dirty="0">
                <a:latin typeface="Fira Sans" panose="020B0503050000020004" pitchFamily="34" charset="0"/>
              </a:rPr>
              <a:t>Einmachen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b="1" dirty="0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b="1" dirty="0">
                <a:latin typeface="Fira Sans" panose="020B0503050000020004" pitchFamily="34" charset="0"/>
              </a:rPr>
              <a:t>Anleitungen</a:t>
            </a:r>
            <a:r>
              <a:rPr lang="de-CH" dirty="0">
                <a:latin typeface="Fira Sans" panose="020B0503050000020004" pitchFamily="34" charset="0"/>
              </a:rPr>
              <a:t> zum Nachkochen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b="1" dirty="0">
                <a:latin typeface="Fira Sans" panose="020B0503050000020004" pitchFamily="34" charset="0"/>
              </a:rPr>
              <a:t>Nährwertdaten</a:t>
            </a:r>
            <a:r>
              <a:rPr lang="de-CH" dirty="0">
                <a:latin typeface="Fira Sans" panose="020B0503050000020004" pitchFamily="34" charset="0"/>
              </a:rPr>
              <a:t> zu den Rezepten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b="1" dirty="0">
                <a:latin typeface="Fira Sans" panose="020B0503050000020004" pitchFamily="34" charset="0"/>
              </a:rPr>
              <a:t>Ernährungstipps</a:t>
            </a:r>
          </a:p>
          <a:p>
            <a:endParaRPr lang="de-CH" dirty="0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b="1" dirty="0">
                <a:latin typeface="Fira Sans" panose="020B0503050000020004" pitchFamily="34" charset="0"/>
              </a:rPr>
              <a:t>Links</a:t>
            </a:r>
            <a:r>
              <a:rPr lang="de-CH" dirty="0">
                <a:latin typeface="Fira Sans" panose="020B0503050000020004" pitchFamily="34" charset="0"/>
              </a:rPr>
              <a:t> zu weiterführenden </a:t>
            </a:r>
            <a:br>
              <a:rPr lang="de-CH" dirty="0">
                <a:latin typeface="Fira Sans" panose="020B0503050000020004" pitchFamily="34" charset="0"/>
              </a:rPr>
            </a:br>
            <a:r>
              <a:rPr lang="de-CH" dirty="0">
                <a:latin typeface="Fira Sans" panose="020B0503050000020004" pitchFamily="34" charset="0"/>
              </a:rPr>
              <a:t>Internet- und Facebook-Seiten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>
              <a:latin typeface="Fira Sans" panose="020B0503050000020004" pitchFamily="34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1D3200F-1B8A-4F5F-83E8-0F464C5AB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00200"/>
            <a:ext cx="2352528" cy="347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26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0D48057E-4510-4802-A522-F9A5C96EE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52" y="244699"/>
            <a:ext cx="7913294" cy="994172"/>
          </a:xfrm>
        </p:spPr>
        <p:txBody>
          <a:bodyPr>
            <a:normAutofit/>
          </a:bodyPr>
          <a:lstStyle/>
          <a:p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Qualitätssicherung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256398A-C56F-45E8-B2D2-472121F49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76" y="0"/>
            <a:ext cx="1450731" cy="68580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9B1CA4A-F369-4139-ABBA-8A497B1F6418}"/>
              </a:ext>
            </a:extLst>
          </p:cNvPr>
          <p:cNvSpPr txBox="1"/>
          <p:nvPr/>
        </p:nvSpPr>
        <p:spPr>
          <a:xfrm>
            <a:off x="7367452" y="294230"/>
            <a:ext cx="1537117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200" b="1" dirty="0">
                <a:latin typeface="Montez" panose="02000503000000020004" pitchFamily="2" charset="0"/>
              </a:rPr>
              <a:t>Chez </a:t>
            </a:r>
            <a:r>
              <a:rPr lang="de-CH" sz="3200" b="1" dirty="0" err="1">
                <a:latin typeface="Montez" panose="02000503000000020004" pitchFamily="2" charset="0"/>
              </a:rPr>
              <a:t>Mà</a:t>
            </a:r>
            <a:endParaRPr lang="de-CH" sz="3200" b="1" dirty="0">
              <a:latin typeface="Montez" panose="02000503000000020004" pitchFamily="2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57043FF-6CA4-4AB0-902A-5C175C6B0683}"/>
              </a:ext>
            </a:extLst>
          </p:cNvPr>
          <p:cNvSpPr txBox="1"/>
          <p:nvPr/>
        </p:nvSpPr>
        <p:spPr>
          <a:xfrm>
            <a:off x="171061" y="920454"/>
            <a:ext cx="7769523" cy="53553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de-CH" b="1" dirty="0">
              <a:latin typeface="Fira Sans" panose="020B05030500000200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de-CH" dirty="0">
                <a:latin typeface="Fira Sans" panose="020B0503050000020004" pitchFamily="34" charset="0"/>
              </a:rPr>
              <a:t>Definition eines </a:t>
            </a:r>
            <a:r>
              <a:rPr lang="de-CH" b="1" dirty="0">
                <a:latin typeface="Fira Sans" panose="020B0503050000020004" pitchFamily="34" charset="0"/>
              </a:rPr>
              <a:t>Zertifizierungskatalogs</a:t>
            </a:r>
            <a:r>
              <a:rPr lang="de-CH" dirty="0">
                <a:latin typeface="Fira Sans" panose="020B0503050000020004" pitchFamily="34" charset="0"/>
              </a:rPr>
              <a:t> für die eigene Vorevaluation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de-CH" dirty="0">
              <a:latin typeface="Fira Sans" panose="020B05030500000200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de-CH" dirty="0">
                <a:latin typeface="Fira Sans" panose="020B0503050000020004" pitchFamily="34" charset="0"/>
              </a:rPr>
              <a:t>Mehrstufiges </a:t>
            </a:r>
            <a:r>
              <a:rPr lang="de-CH" b="1" dirty="0">
                <a:latin typeface="Fira Sans" panose="020B0503050000020004" pitchFamily="34" charset="0"/>
              </a:rPr>
              <a:t>Aufnahmeverfahren</a:t>
            </a:r>
            <a:r>
              <a:rPr lang="de-CH" dirty="0">
                <a:latin typeface="Fira Sans" panose="020B0503050000020004" pitchFamily="34" charset="0"/>
              </a:rPr>
              <a:t> für Partnerfirmen </a:t>
            </a:r>
            <a:br>
              <a:rPr lang="de-CH" dirty="0">
                <a:latin typeface="Fira Sans" panose="020B0503050000020004" pitchFamily="34" charset="0"/>
              </a:rPr>
            </a:br>
            <a:r>
              <a:rPr lang="de-CH" dirty="0">
                <a:latin typeface="Fira Sans" panose="020B0503050000020004" pitchFamily="34" charset="0"/>
              </a:rPr>
              <a:t>in der Produktion und Auslieferung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de-CH" dirty="0">
              <a:latin typeface="Fira Sans" panose="020B05030500000200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de-CH" dirty="0">
                <a:latin typeface="Fira Sans" panose="020B0503050000020004" pitchFamily="34" charset="0"/>
              </a:rPr>
              <a:t>Jährliche </a:t>
            </a:r>
            <a:r>
              <a:rPr lang="de-CH" b="1" dirty="0">
                <a:latin typeface="Fira Sans" panose="020B0503050000020004" pitchFamily="34" charset="0"/>
              </a:rPr>
              <a:t>Eigendeklaration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de-CH" dirty="0">
              <a:latin typeface="Fira Sans" panose="020B05030500000200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de-CH" dirty="0">
                <a:latin typeface="Fira Sans" panose="020B0503050000020004" pitchFamily="34" charset="0"/>
              </a:rPr>
              <a:t>Regelmässige Rezertifizierung durch </a:t>
            </a:r>
            <a:r>
              <a:rPr lang="de-CH" b="1" dirty="0">
                <a:latin typeface="Fira Sans" panose="020B0503050000020004" pitchFamily="34" charset="0"/>
              </a:rPr>
              <a:t>externe Zertifizierungsstelle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de-CH" b="1" dirty="0">
              <a:latin typeface="Fira Sans" panose="020B05030500000200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de-CH" b="1" dirty="0">
                <a:latin typeface="Fira Sans" panose="020B0503050000020004" pitchFamily="34" charset="0"/>
              </a:rPr>
              <a:t>Bewertung </a:t>
            </a:r>
            <a:r>
              <a:rPr lang="de-CH" dirty="0">
                <a:latin typeface="Fira Sans" panose="020B0503050000020004" pitchFamily="34" charset="0"/>
              </a:rPr>
              <a:t>der Essenslieferung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de-CH" dirty="0">
              <a:latin typeface="Fira Sans" panose="020B05030500000200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de-CH" dirty="0">
                <a:latin typeface="Fira Sans" panose="020B0503050000020004" pitchFamily="34" charset="0"/>
              </a:rPr>
              <a:t>Mögliche Kriterien: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CH" dirty="0">
                <a:latin typeface="Fira Sans" panose="020B0503050000020004" pitchFamily="34" charset="0"/>
              </a:rPr>
              <a:t>Keine Konservierungsstoffe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CH" dirty="0">
                <a:latin typeface="Fira Sans" panose="020B0503050000020004" pitchFamily="34" charset="0"/>
              </a:rPr>
              <a:t>Keine Farbstoffe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CH" dirty="0">
                <a:latin typeface="Fira Sans" panose="020B0503050000020004" pitchFamily="34" charset="0"/>
              </a:rPr>
              <a:t>Kein Glutamat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CH" dirty="0">
                <a:latin typeface="Fira Sans" panose="020B0503050000020004" pitchFamily="34" charset="0"/>
              </a:rPr>
              <a:t>Regionalität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CH" dirty="0">
                <a:latin typeface="Fira Sans" panose="020B0503050000020004" pitchFamily="34" charset="0"/>
              </a:rPr>
              <a:t>Transparenz der Zulieferkette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CH" dirty="0">
                <a:latin typeface="Fira Sans" panose="020B0503050000020004" pitchFamily="34" charset="0"/>
              </a:rPr>
              <a:t>Haltbarkeit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0973386-F5E5-4AE4-8670-49A449B5A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64343"/>
            <a:ext cx="2257425" cy="22574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19626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ECC4D665-62B7-4EED-A87E-450428E29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52" y="244699"/>
            <a:ext cx="7913294" cy="994172"/>
          </a:xfrm>
        </p:spPr>
        <p:txBody>
          <a:bodyPr>
            <a:normAutofit/>
          </a:bodyPr>
          <a:lstStyle/>
          <a:p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Projektablauf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3C36207-9DE4-4932-98A3-300A49AB5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76" y="0"/>
            <a:ext cx="1450731" cy="68580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A0E0266-BDB4-4CB4-9439-64FFD0E28933}"/>
              </a:ext>
            </a:extLst>
          </p:cNvPr>
          <p:cNvSpPr txBox="1"/>
          <p:nvPr/>
        </p:nvSpPr>
        <p:spPr>
          <a:xfrm>
            <a:off x="7367452" y="294230"/>
            <a:ext cx="1537117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200" b="1" dirty="0">
                <a:latin typeface="Montez" panose="02000503000000020004" pitchFamily="2" charset="0"/>
              </a:rPr>
              <a:t>Chez </a:t>
            </a:r>
            <a:r>
              <a:rPr lang="de-CH" sz="3200" b="1" dirty="0" err="1">
                <a:latin typeface="Montez" panose="02000503000000020004" pitchFamily="2" charset="0"/>
              </a:rPr>
              <a:t>Mà</a:t>
            </a:r>
            <a:endParaRPr lang="de-CH" sz="3200" b="1" dirty="0">
              <a:latin typeface="Montez" panose="02000503000000020004" pitchFamily="2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D4EAB33-35C7-4754-B625-95780DF0D173}"/>
              </a:ext>
            </a:extLst>
          </p:cNvPr>
          <p:cNvSpPr txBox="1"/>
          <p:nvPr/>
        </p:nvSpPr>
        <p:spPr>
          <a:xfrm>
            <a:off x="171061" y="920454"/>
            <a:ext cx="7769523" cy="57554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de-CH" sz="1600" b="1" dirty="0">
              <a:latin typeface="Fira Sans" panose="020B05030500000200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de-CH" sz="1600" b="1" dirty="0">
                <a:latin typeface="Fira Sans" panose="020B0503050000020004" pitchFamily="34" charset="0"/>
              </a:rPr>
              <a:t>Community </a:t>
            </a:r>
            <a:r>
              <a:rPr lang="de-CH" sz="1600" dirty="0">
                <a:latin typeface="Fira Sans" panose="020B0503050000020004" pitchFamily="34" charset="0"/>
              </a:rPr>
              <a:t>(4Q 2019)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CH" sz="1600" dirty="0">
                <a:latin typeface="Fira Sans" panose="020B0503050000020004" pitchFamily="34" charset="0"/>
              </a:rPr>
              <a:t>Aufbau Community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CH" sz="1600" dirty="0">
                <a:latin typeface="Fira Sans" panose="020B0503050000020004" pitchFamily="34" charset="0"/>
              </a:rPr>
              <a:t>Teilnahme an Hackathons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CH" sz="1600" dirty="0">
                <a:latin typeface="Fira Sans" panose="020B0503050000020004" pitchFamily="34" charset="0"/>
              </a:rPr>
              <a:t>Finanzmodell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CH" sz="1600" dirty="0">
                <a:latin typeface="Fira Sans" panose="020B0503050000020004" pitchFamily="34" charset="0"/>
              </a:rPr>
              <a:t>Definition von Zielgruppe</a:t>
            </a:r>
          </a:p>
          <a:p>
            <a:pPr marL="342900" indent="-342900">
              <a:buFont typeface="+mj-lt"/>
              <a:buAutoNum type="arabicPeriod"/>
            </a:pPr>
            <a:endParaRPr lang="de-CH" sz="800" dirty="0">
              <a:latin typeface="Fira Sans" panose="020B05030500000200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de-CH" sz="1600" b="1" dirty="0" err="1">
                <a:latin typeface="Fira Sans" panose="020B0503050000020004" pitchFamily="34" charset="0"/>
              </a:rPr>
              <a:t>Prototyping</a:t>
            </a:r>
            <a:r>
              <a:rPr lang="de-CH" sz="1600" b="1" dirty="0">
                <a:latin typeface="Fira Sans" panose="020B0503050000020004" pitchFamily="34" charset="0"/>
              </a:rPr>
              <a:t> und Pilotphase </a:t>
            </a:r>
            <a:r>
              <a:rPr lang="de-CH" sz="1600" dirty="0">
                <a:latin typeface="Fira Sans" panose="020B0503050000020004" pitchFamily="34" charset="0"/>
              </a:rPr>
              <a:t>(1Q 2020)</a:t>
            </a:r>
            <a:endParaRPr lang="de-CH" sz="1600" b="1" dirty="0">
              <a:latin typeface="Fira Sans" panose="020B05030500000200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CH" sz="1600" dirty="0">
                <a:latin typeface="Fira Sans" panose="020B0503050000020004" pitchFamily="34" charset="0"/>
              </a:rPr>
              <a:t>Verpackung Essensangebot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CH" sz="1600" dirty="0">
                <a:latin typeface="Fira Sans" panose="020B0503050000020004" pitchFamily="34" charset="0"/>
              </a:rPr>
              <a:t>Testphase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CH" sz="1600" dirty="0">
                <a:latin typeface="Fira Sans" panose="020B0503050000020004" pitchFamily="34" charset="0"/>
              </a:rPr>
              <a:t>Weiterentwicklung mit Crowd-Sourcing</a:t>
            </a:r>
          </a:p>
          <a:p>
            <a:pPr marL="342900" indent="-342900">
              <a:buFont typeface="+mj-lt"/>
              <a:buAutoNum type="arabicPeriod"/>
            </a:pPr>
            <a:endParaRPr lang="de-CH" sz="800" dirty="0">
              <a:latin typeface="Fira Sans" panose="020B05030500000200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de-CH" sz="1600" b="1" dirty="0">
                <a:latin typeface="Fira Sans" panose="020B0503050000020004" pitchFamily="34" charset="0"/>
              </a:rPr>
              <a:t>Ausarbeitung des Businessmodell inkl. Franchising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CH" sz="1600" dirty="0">
                <a:latin typeface="Fira Sans" panose="020B0503050000020004" pitchFamily="34" charset="0"/>
              </a:rPr>
              <a:t>2Q 2020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CH" sz="1600" dirty="0">
                <a:latin typeface="Fira Sans" panose="020B0503050000020004" pitchFamily="34" charset="0"/>
              </a:rPr>
              <a:t>Make or Buy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CH" sz="1600" dirty="0">
                <a:latin typeface="Fira Sans" panose="020B0503050000020004" pitchFamily="34" charset="0"/>
              </a:rPr>
              <a:t>Finanzmodell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CH" sz="1600" dirty="0">
                <a:latin typeface="Fira Sans" panose="020B0503050000020004" pitchFamily="34" charset="0"/>
              </a:rPr>
              <a:t>Investoren</a:t>
            </a:r>
          </a:p>
          <a:p>
            <a:pPr marL="342900" indent="-342900">
              <a:buFont typeface="+mj-lt"/>
              <a:buAutoNum type="arabicPeriod"/>
            </a:pPr>
            <a:endParaRPr lang="de-CH" sz="800" dirty="0">
              <a:latin typeface="Fira Sans" panose="020B05030500000200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de-CH" sz="1600" b="1" dirty="0">
                <a:latin typeface="Fira Sans" panose="020B0503050000020004" pitchFamily="34" charset="0"/>
              </a:rPr>
              <a:t>Aufbau der Organisation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CH" sz="1600" dirty="0">
                <a:latin typeface="Fira Sans" panose="020B0503050000020004" pitchFamily="34" charset="0"/>
              </a:rPr>
              <a:t>Laufend, intensiver ab 3Q 2020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CH" sz="1600" dirty="0">
                <a:latin typeface="Fira Sans" panose="020B0503050000020004" pitchFamily="34" charset="0"/>
              </a:rPr>
              <a:t>Partnersuche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CH" sz="1600" dirty="0">
                <a:latin typeface="Fira Sans" panose="020B0503050000020004" pitchFamily="34" charset="0"/>
              </a:rPr>
              <a:t>Organisationsform</a:t>
            </a:r>
          </a:p>
          <a:p>
            <a:pPr marL="342900" indent="-342900">
              <a:buFont typeface="+mj-lt"/>
              <a:buAutoNum type="arabicPeriod"/>
            </a:pPr>
            <a:endParaRPr lang="de-CH" sz="800" dirty="0">
              <a:latin typeface="Fira Sans" panose="020B05030500000200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de-CH" sz="1600" b="1" dirty="0">
                <a:latin typeface="Fira Sans" panose="020B0503050000020004" pitchFamily="34" charset="0"/>
              </a:rPr>
              <a:t>Go Live </a:t>
            </a:r>
            <a:r>
              <a:rPr lang="de-CH" sz="1600" dirty="0">
                <a:latin typeface="Fira Sans" panose="020B0503050000020004" pitchFamily="34" charset="0"/>
              </a:rPr>
              <a:t>in Zürich oder Basel mit Pilotbetrieb (Region 1)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CH" sz="1600" dirty="0">
                <a:latin typeface="Fira Sans" panose="020B0503050000020004" pitchFamily="34" charset="0"/>
              </a:rPr>
              <a:t>4Q 2020/1Q 2021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28013E54-9B7C-4666-8ADC-2E8F56E73434}"/>
              </a:ext>
            </a:extLst>
          </p:cNvPr>
          <p:cNvSpPr/>
          <p:nvPr/>
        </p:nvSpPr>
        <p:spPr>
          <a:xfrm>
            <a:off x="4414667" y="758187"/>
            <a:ext cx="3310467" cy="1325051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64999">
                <a:srgbClr val="F0EBD5"/>
              </a:gs>
              <a:gs pos="100000">
                <a:srgbClr val="D1C39F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600">
              <a:latin typeface="Fira Sans" panose="020B0503050000020004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73E014A-109A-4755-8B8C-B6D1F393DDA7}"/>
              </a:ext>
            </a:extLst>
          </p:cNvPr>
          <p:cNvSpPr txBox="1"/>
          <p:nvPr/>
        </p:nvSpPr>
        <p:spPr>
          <a:xfrm>
            <a:off x="4551541" y="955897"/>
            <a:ext cx="29983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dirty="0">
                <a:latin typeface="Fira Sans" panose="020B0503050000020004" pitchFamily="34" charset="0"/>
              </a:rPr>
              <a:t>Die Grenzen der einzelnen Schritte sind fliessend.</a:t>
            </a:r>
          </a:p>
          <a:p>
            <a:pPr algn="ctr"/>
            <a:r>
              <a:rPr lang="de-CH" sz="1600" dirty="0">
                <a:latin typeface="Fira Sans" panose="020B0503050000020004" pitchFamily="34" charset="0"/>
              </a:rPr>
              <a:t>Der Zeitplan ist bewusst ehrgeizig.</a:t>
            </a:r>
          </a:p>
        </p:txBody>
      </p:sp>
    </p:spTree>
    <p:extLst>
      <p:ext uri="{BB962C8B-B14F-4D97-AF65-F5344CB8AC3E}">
        <p14:creationId xmlns:p14="http://schemas.microsoft.com/office/powerpoint/2010/main" val="2179799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1">
            <a:extLst>
              <a:ext uri="{FF2B5EF4-FFF2-40B4-BE49-F238E27FC236}">
                <a16:creationId xmlns:a16="http://schemas.microsoft.com/office/drawing/2014/main" id="{90D3143C-8EC2-4913-8288-662CF1386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58" y="231531"/>
            <a:ext cx="7913294" cy="994172"/>
          </a:xfrm>
        </p:spPr>
        <p:txBody>
          <a:bodyPr>
            <a:normAutofit/>
          </a:bodyPr>
          <a:lstStyle/>
          <a:p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Unsere USP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176F63-19A3-4440-9D45-32807276D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34" y="1225702"/>
            <a:ext cx="3941023" cy="4897512"/>
          </a:xfrm>
        </p:spPr>
        <p:txBody>
          <a:bodyPr>
            <a:normAutofit/>
          </a:bodyPr>
          <a:lstStyle/>
          <a:p>
            <a:r>
              <a:rPr lang="de-CH" sz="1800" dirty="0">
                <a:latin typeface="Fira Sans" panose="020B0503050000020004" pitchFamily="34" charset="0"/>
              </a:rPr>
              <a:t>Modular aufgebaut und bestellbar</a:t>
            </a:r>
          </a:p>
          <a:p>
            <a:r>
              <a:rPr lang="de-CH" sz="1800" dirty="0">
                <a:latin typeface="Fira Sans" panose="020B0503050000020004" pitchFamily="34" charset="0"/>
              </a:rPr>
              <a:t>Kinderleichtes Handling</a:t>
            </a:r>
          </a:p>
          <a:p>
            <a:r>
              <a:rPr lang="de-CH" sz="1800" dirty="0">
                <a:latin typeface="Fira Sans" panose="020B0503050000020004" pitchFamily="34" charset="0"/>
              </a:rPr>
              <a:t>Saisonale Angebote</a:t>
            </a:r>
          </a:p>
          <a:p>
            <a:r>
              <a:rPr lang="de-CH" sz="1800" dirty="0">
                <a:latin typeface="Fira Sans" panose="020B0503050000020004" pitchFamily="34" charset="0"/>
              </a:rPr>
              <a:t>Nährwertschonende Zubereitung</a:t>
            </a:r>
          </a:p>
          <a:p>
            <a:r>
              <a:rPr lang="de-CH" sz="1800" dirty="0">
                <a:latin typeface="Fira Sans" panose="020B0503050000020004" pitchFamily="34" charset="0"/>
              </a:rPr>
              <a:t>Optisch ansprechend in Weck-Gläsern</a:t>
            </a:r>
          </a:p>
          <a:p>
            <a:r>
              <a:rPr lang="de-CH" sz="1800" dirty="0">
                <a:latin typeface="Fira Sans" panose="020B0503050000020004" pitchFamily="34" charset="0"/>
              </a:rPr>
              <a:t>Abfallfreie Verpackung</a:t>
            </a:r>
          </a:p>
          <a:p>
            <a:r>
              <a:rPr lang="de-CH" sz="1800" dirty="0">
                <a:latin typeface="Fira Sans" panose="020B0503050000020004" pitchFamily="34" charset="0"/>
              </a:rPr>
              <a:t>Gründerinnen: Essensliebhaber trifft auf virtuellen Kümmerer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8C821865-A2CF-417B-A9FD-A27DFE4F1D55}"/>
              </a:ext>
            </a:extLst>
          </p:cNvPr>
          <p:cNvGrpSpPr/>
          <p:nvPr/>
        </p:nvGrpSpPr>
        <p:grpSpPr>
          <a:xfrm>
            <a:off x="4430150" y="1017657"/>
            <a:ext cx="3369045" cy="5327403"/>
            <a:chOff x="0" y="0"/>
            <a:chExt cx="3505835" cy="6022340"/>
          </a:xfrm>
          <a:solidFill>
            <a:schemeClr val="accent6">
              <a:lumMod val="50000"/>
            </a:schemeClr>
          </a:solidFill>
        </p:grpSpPr>
        <p:sp>
          <p:nvSpPr>
            <p:cNvPr id="5" name="AutoShape 10">
              <a:extLst>
                <a:ext uri="{FF2B5EF4-FFF2-40B4-BE49-F238E27FC236}">
                  <a16:creationId xmlns:a16="http://schemas.microsoft.com/office/drawing/2014/main" id="{3EE63C78-8015-4B83-A041-08ACA23EB568}"/>
                </a:ext>
              </a:extLst>
            </p:cNvPr>
            <p:cNvSpPr>
              <a:spLocks noChangeAspect="1" noEditPoints="1" noChangeArrowheads="1" noChangeShapeType="1" noTextEdit="1"/>
            </p:cNvSpPr>
            <p:nvPr/>
          </p:nvSpPr>
          <p:spPr bwMode="auto">
            <a:xfrm>
              <a:off x="1156335" y="3898900"/>
              <a:ext cx="1188720" cy="2123440"/>
            </a:xfrm>
            <a:custGeom>
              <a:avLst/>
              <a:gdLst>
                <a:gd name="T0" fmla="+- 0 6193 5003"/>
                <a:gd name="T1" fmla="*/ T0 w 1872"/>
                <a:gd name="T2" fmla="+- 0 10524 9845"/>
                <a:gd name="T3" fmla="*/ 10524 h 3344"/>
                <a:gd name="T4" fmla="+- 0 5972 5003"/>
                <a:gd name="T5" fmla="*/ T4 w 1872"/>
                <a:gd name="T6" fmla="+- 0 10387 9845"/>
                <a:gd name="T7" fmla="*/ 10387 h 3344"/>
                <a:gd name="T8" fmla="+- 0 5731 5003"/>
                <a:gd name="T9" fmla="*/ T8 w 1872"/>
                <a:gd name="T10" fmla="+- 0 10520 9845"/>
                <a:gd name="T11" fmla="*/ 10520 h 3344"/>
                <a:gd name="T12" fmla="+- 0 5645 5003"/>
                <a:gd name="T13" fmla="*/ T12 w 1872"/>
                <a:gd name="T14" fmla="+- 0 10986 9845"/>
                <a:gd name="T15" fmla="*/ 10986 h 3344"/>
                <a:gd name="T16" fmla="+- 0 5765 5003"/>
                <a:gd name="T17" fmla="*/ T16 w 1872"/>
                <a:gd name="T18" fmla="+- 0 11321 9845"/>
                <a:gd name="T19" fmla="*/ 11321 h 3344"/>
                <a:gd name="T20" fmla="+- 0 6048 5003"/>
                <a:gd name="T21" fmla="*/ T20 w 1872"/>
                <a:gd name="T22" fmla="+- 0 11359 9845"/>
                <a:gd name="T23" fmla="*/ 11359 h 3344"/>
                <a:gd name="T24" fmla="+- 0 6228 5003"/>
                <a:gd name="T25" fmla="*/ T24 w 1872"/>
                <a:gd name="T26" fmla="+- 0 11106 9845"/>
                <a:gd name="T27" fmla="*/ 11106 h 3344"/>
                <a:gd name="T28" fmla="+- 0 6328 5003"/>
                <a:gd name="T29" fmla="*/ T28 w 1872"/>
                <a:gd name="T30" fmla="+- 0 12277 9845"/>
                <a:gd name="T31" fmla="*/ 12277 h 3344"/>
                <a:gd name="T32" fmla="+- 0 6093 5003"/>
                <a:gd name="T33" fmla="*/ T32 w 1872"/>
                <a:gd name="T34" fmla="+- 0 12040 9845"/>
                <a:gd name="T35" fmla="*/ 12040 h 3344"/>
                <a:gd name="T36" fmla="+- 0 5590 5003"/>
                <a:gd name="T37" fmla="*/ T36 w 1872"/>
                <a:gd name="T38" fmla="+- 0 12101 9845"/>
                <a:gd name="T39" fmla="*/ 12101 h 3344"/>
                <a:gd name="T40" fmla="+- 0 5444 5003"/>
                <a:gd name="T41" fmla="*/ T40 w 1872"/>
                <a:gd name="T42" fmla="+- 0 12391 9845"/>
                <a:gd name="T43" fmla="*/ 12391 h 3344"/>
                <a:gd name="T44" fmla="+- 0 5563 5003"/>
                <a:gd name="T45" fmla="*/ T44 w 1872"/>
                <a:gd name="T46" fmla="+- 0 12704 9845"/>
                <a:gd name="T47" fmla="*/ 12704 h 3344"/>
                <a:gd name="T48" fmla="+- 0 5904 5003"/>
                <a:gd name="T49" fmla="*/ T48 w 1872"/>
                <a:gd name="T50" fmla="+- 0 12812 9845"/>
                <a:gd name="T51" fmla="*/ 12812 h 3344"/>
                <a:gd name="T52" fmla="+- 0 6231 5003"/>
                <a:gd name="T53" fmla="*/ T52 w 1872"/>
                <a:gd name="T54" fmla="+- 0 12698 9845"/>
                <a:gd name="T55" fmla="*/ 12698 h 3344"/>
                <a:gd name="T56" fmla="+- 0 6874 5003"/>
                <a:gd name="T57" fmla="*/ T56 w 1872"/>
                <a:gd name="T58" fmla="+- 0 9991 9845"/>
                <a:gd name="T59" fmla="*/ 9991 h 3344"/>
                <a:gd name="T60" fmla="+- 0 6848 5003"/>
                <a:gd name="T61" fmla="*/ T60 w 1872"/>
                <a:gd name="T62" fmla="+- 0 9932 9845"/>
                <a:gd name="T63" fmla="*/ 9932 h 3344"/>
                <a:gd name="T64" fmla="+- 0 6806 5003"/>
                <a:gd name="T65" fmla="*/ T64 w 1872"/>
                <a:gd name="T66" fmla="+- 0 9911 9845"/>
                <a:gd name="T67" fmla="*/ 9911 h 3344"/>
                <a:gd name="T68" fmla="+- 0 6669 5003"/>
                <a:gd name="T69" fmla="*/ T68 w 1872"/>
                <a:gd name="T70" fmla="+- 0 9905 9845"/>
                <a:gd name="T71" fmla="*/ 9905 h 3344"/>
                <a:gd name="T72" fmla="+- 0 6478 5003"/>
                <a:gd name="T73" fmla="*/ T72 w 1872"/>
                <a:gd name="T74" fmla="+- 0 10663 9845"/>
                <a:gd name="T75" fmla="*/ 10663 h 3344"/>
                <a:gd name="T76" fmla="+- 0 6471 5003"/>
                <a:gd name="T77" fmla="*/ T76 w 1872"/>
                <a:gd name="T78" fmla="+- 0 11118 9845"/>
                <a:gd name="T79" fmla="*/ 11118 h 3344"/>
                <a:gd name="T80" fmla="+- 0 6320 5003"/>
                <a:gd name="T81" fmla="*/ T80 w 1872"/>
                <a:gd name="T82" fmla="+- 0 11440 9845"/>
                <a:gd name="T83" fmla="*/ 11440 h 3344"/>
                <a:gd name="T84" fmla="+- 0 6031 5003"/>
                <a:gd name="T85" fmla="*/ T84 w 1872"/>
                <a:gd name="T86" fmla="+- 0 11557 9845"/>
                <a:gd name="T87" fmla="*/ 11557 h 3344"/>
                <a:gd name="T88" fmla="+- 0 5751 5003"/>
                <a:gd name="T89" fmla="*/ T88 w 1872"/>
                <a:gd name="T90" fmla="+- 0 11525 9845"/>
                <a:gd name="T91" fmla="*/ 11525 h 3344"/>
                <a:gd name="T92" fmla="+- 0 5569 5003"/>
                <a:gd name="T93" fmla="*/ T92 w 1872"/>
                <a:gd name="T94" fmla="+- 0 11724 9845"/>
                <a:gd name="T95" fmla="*/ 11724 h 3344"/>
                <a:gd name="T96" fmla="+- 0 6139 5003"/>
                <a:gd name="T97" fmla="*/ T96 w 1872"/>
                <a:gd name="T98" fmla="+- 0 11809 9845"/>
                <a:gd name="T99" fmla="*/ 11809 h 3344"/>
                <a:gd name="T100" fmla="+- 0 6436 5003"/>
                <a:gd name="T101" fmla="*/ T100 w 1872"/>
                <a:gd name="T102" fmla="+- 0 11960 9845"/>
                <a:gd name="T103" fmla="*/ 11960 h 3344"/>
                <a:gd name="T104" fmla="+- 0 6564 5003"/>
                <a:gd name="T105" fmla="*/ T104 w 1872"/>
                <a:gd name="T106" fmla="+- 0 12289 9845"/>
                <a:gd name="T107" fmla="*/ 12289 h 3344"/>
                <a:gd name="T108" fmla="+- 0 6493 5003"/>
                <a:gd name="T109" fmla="*/ T108 w 1872"/>
                <a:gd name="T110" fmla="+- 0 12691 9845"/>
                <a:gd name="T111" fmla="*/ 12691 h 3344"/>
                <a:gd name="T112" fmla="+- 0 6259 5003"/>
                <a:gd name="T113" fmla="*/ T112 w 1872"/>
                <a:gd name="T114" fmla="+- 0 12916 9845"/>
                <a:gd name="T115" fmla="*/ 12916 h 3344"/>
                <a:gd name="T116" fmla="+- 0 5902 5003"/>
                <a:gd name="T117" fmla="*/ T116 w 1872"/>
                <a:gd name="T118" fmla="+- 0 12976 9845"/>
                <a:gd name="T119" fmla="*/ 12976 h 3344"/>
                <a:gd name="T120" fmla="+- 0 5525 5003"/>
                <a:gd name="T121" fmla="*/ T120 w 1872"/>
                <a:gd name="T122" fmla="+- 0 12898 9845"/>
                <a:gd name="T123" fmla="*/ 12898 h 3344"/>
                <a:gd name="T124" fmla="+- 0 5291 5003"/>
                <a:gd name="T125" fmla="*/ T124 w 1872"/>
                <a:gd name="T126" fmla="+- 0 12687 9845"/>
                <a:gd name="T127" fmla="*/ 12687 h 3344"/>
                <a:gd name="T128" fmla="+- 0 5245 5003"/>
                <a:gd name="T129" fmla="*/ T128 w 1872"/>
                <a:gd name="T130" fmla="+- 0 12345 9845"/>
                <a:gd name="T131" fmla="*/ 12345 h 3344"/>
                <a:gd name="T132" fmla="+- 0 5476 5003"/>
                <a:gd name="T133" fmla="*/ T132 w 1872"/>
                <a:gd name="T134" fmla="+- 0 12023 9845"/>
                <a:gd name="T135" fmla="*/ 12023 h 3344"/>
                <a:gd name="T136" fmla="+- 0 5337 5003"/>
                <a:gd name="T137" fmla="*/ T136 w 1872"/>
                <a:gd name="T138" fmla="+- 0 11812 9845"/>
                <a:gd name="T139" fmla="*/ 11812 h 3344"/>
                <a:gd name="T140" fmla="+- 0 5485 5003"/>
                <a:gd name="T141" fmla="*/ T140 w 1872"/>
                <a:gd name="T142" fmla="+- 0 11525 9845"/>
                <a:gd name="T143" fmla="*/ 11525 h 3344"/>
                <a:gd name="T144" fmla="+- 0 5506 5003"/>
                <a:gd name="T145" fmla="*/ T144 w 1872"/>
                <a:gd name="T146" fmla="+- 0 11338 9845"/>
                <a:gd name="T147" fmla="*/ 11338 h 3344"/>
                <a:gd name="T148" fmla="+- 0 5426 5003"/>
                <a:gd name="T149" fmla="*/ T148 w 1872"/>
                <a:gd name="T150" fmla="+- 0 10890 9845"/>
                <a:gd name="T151" fmla="*/ 10890 h 3344"/>
                <a:gd name="T152" fmla="+- 0 5518 5003"/>
                <a:gd name="T153" fmla="*/ T152 w 1872"/>
                <a:gd name="T154" fmla="+- 0 10495 9845"/>
                <a:gd name="T155" fmla="*/ 10495 h 3344"/>
                <a:gd name="T156" fmla="+- 0 5739 5003"/>
                <a:gd name="T157" fmla="*/ T156 w 1872"/>
                <a:gd name="T158" fmla="+- 0 10267 9845"/>
                <a:gd name="T159" fmla="*/ 10267 h 3344"/>
                <a:gd name="T160" fmla="+- 0 6080 5003"/>
                <a:gd name="T161" fmla="*/ T160 w 1872"/>
                <a:gd name="T162" fmla="+- 0 10224 9845"/>
                <a:gd name="T163" fmla="*/ 10224 h 3344"/>
                <a:gd name="T164" fmla="+- 0 6399 5003"/>
                <a:gd name="T165" fmla="*/ T164 w 1872"/>
                <a:gd name="T166" fmla="+- 0 10216 9845"/>
                <a:gd name="T167" fmla="*/ 10216 h 3344"/>
                <a:gd name="T168" fmla="+- 0 5224 5003"/>
                <a:gd name="T169" fmla="*/ T168 w 1872"/>
                <a:gd name="T170" fmla="+- 0 9845 9845"/>
                <a:gd name="T171" fmla="*/ 9845 h 3344"/>
                <a:gd name="T172" fmla="+- 0 5176 5003"/>
                <a:gd name="T173" fmla="*/ T172 w 1872"/>
                <a:gd name="T174" fmla="+- 0 9855 9845"/>
                <a:gd name="T175" fmla="*/ 9855 h 3344"/>
                <a:gd name="T176" fmla="+- 0 5128 5003"/>
                <a:gd name="T177" fmla="*/ T176 w 1872"/>
                <a:gd name="T178" fmla="+- 0 9883 9845"/>
                <a:gd name="T179" fmla="*/ 9883 h 3344"/>
                <a:gd name="T180" fmla="+- 0 5099 5003"/>
                <a:gd name="T181" fmla="*/ T180 w 1872"/>
                <a:gd name="T182" fmla="+- 0 9929 9845"/>
                <a:gd name="T183" fmla="*/ 9929 h 3344"/>
                <a:gd name="T184" fmla="+- 0 5088 5003"/>
                <a:gd name="T185" fmla="*/ T184 w 1872"/>
                <a:gd name="T186" fmla="+- 0 10086 9845"/>
                <a:gd name="T187" fmla="*/ 10086 h 3344"/>
                <a:gd name="T188" fmla="+- 0 5005 5003"/>
                <a:gd name="T189" fmla="*/ T188 w 1872"/>
                <a:gd name="T190" fmla="+- 0 13114 9845"/>
                <a:gd name="T191" fmla="*/ 13114 h 3344"/>
                <a:gd name="T192" fmla="+- 0 5035 5003"/>
                <a:gd name="T193" fmla="*/ T192 w 1872"/>
                <a:gd name="T194" fmla="+- 0 13151 9845"/>
                <a:gd name="T195" fmla="*/ 13151 h 3344"/>
                <a:gd name="T196" fmla="+- 0 5448 5003"/>
                <a:gd name="T197" fmla="*/ T196 w 1872"/>
                <a:gd name="T198" fmla="+- 0 13159 9845"/>
                <a:gd name="T199" fmla="*/ 13159 h 3344"/>
                <a:gd name="T200" fmla="+- 0 6689 5003"/>
                <a:gd name="T201" fmla="*/ T200 w 1872"/>
                <a:gd name="T202" fmla="+- 0 13181 9845"/>
                <a:gd name="T203" fmla="*/ 13181 h 3344"/>
                <a:gd name="T204" fmla="+- 0 6722 5003"/>
                <a:gd name="T205" fmla="*/ T204 w 1872"/>
                <a:gd name="T206" fmla="+- 0 13064 9845"/>
                <a:gd name="T207" fmla="*/ 13064 h 3344"/>
                <a:gd name="T208" fmla="+- 0 6737 5003"/>
                <a:gd name="T209" fmla="*/ T208 w 1872"/>
                <a:gd name="T210" fmla="+- 0 12661 9845"/>
                <a:gd name="T211" fmla="*/ 12661 h 3344"/>
                <a:gd name="T212" fmla="+- 0 6754 5003"/>
                <a:gd name="T213" fmla="*/ T212 w 1872"/>
                <a:gd name="T214" fmla="+- 0 12258 9845"/>
                <a:gd name="T215" fmla="*/ 12258 h 3344"/>
                <a:gd name="T216" fmla="+- 0 6773 5003"/>
                <a:gd name="T217" fmla="*/ T216 w 1872"/>
                <a:gd name="T218" fmla="+- 0 11855 9845"/>
                <a:gd name="T219" fmla="*/ 11855 h 3344"/>
                <a:gd name="T220" fmla="+- 0 6794 5003"/>
                <a:gd name="T221" fmla="*/ T220 w 1872"/>
                <a:gd name="T222" fmla="+- 0 11453 9845"/>
                <a:gd name="T223" fmla="*/ 11453 h 3344"/>
                <a:gd name="T224" fmla="+- 0 6820 5003"/>
                <a:gd name="T225" fmla="*/ T224 w 1872"/>
                <a:gd name="T226" fmla="+- 0 10970 9845"/>
                <a:gd name="T227" fmla="*/ 10970 h 3344"/>
                <a:gd name="T228" fmla="+- 0 6873 5003"/>
                <a:gd name="T229" fmla="*/ T228 w 1872"/>
                <a:gd name="T230" fmla="+- 0 10011 9845"/>
                <a:gd name="T231" fmla="*/ 10011 h 33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  <a:cxn ang="0">
                  <a:pos x="T229" y="T231"/>
                </a:cxn>
              </a:cxnLst>
              <a:rect l="0" t="0" r="r" b="b"/>
              <a:pathLst>
                <a:path w="1872" h="3344">
                  <a:moveTo>
                    <a:pt x="1247" y="1051"/>
                  </a:moveTo>
                  <a:lnTo>
                    <a:pt x="1246" y="930"/>
                  </a:lnTo>
                  <a:lnTo>
                    <a:pt x="1236" y="829"/>
                  </a:lnTo>
                  <a:lnTo>
                    <a:pt x="1217" y="746"/>
                  </a:lnTo>
                  <a:lnTo>
                    <a:pt x="1190" y="679"/>
                  </a:lnTo>
                  <a:lnTo>
                    <a:pt x="1155" y="627"/>
                  </a:lnTo>
                  <a:lnTo>
                    <a:pt x="1115" y="589"/>
                  </a:lnTo>
                  <a:lnTo>
                    <a:pt x="1070" y="563"/>
                  </a:lnTo>
                  <a:lnTo>
                    <a:pt x="1021" y="548"/>
                  </a:lnTo>
                  <a:lnTo>
                    <a:pt x="969" y="542"/>
                  </a:lnTo>
                  <a:lnTo>
                    <a:pt x="914" y="545"/>
                  </a:lnTo>
                  <a:lnTo>
                    <a:pt x="862" y="559"/>
                  </a:lnTo>
                  <a:lnTo>
                    <a:pt x="812" y="585"/>
                  </a:lnTo>
                  <a:lnTo>
                    <a:pt x="768" y="623"/>
                  </a:lnTo>
                  <a:lnTo>
                    <a:pt x="728" y="675"/>
                  </a:lnTo>
                  <a:lnTo>
                    <a:pt x="695" y="741"/>
                  </a:lnTo>
                  <a:lnTo>
                    <a:pt x="669" y="821"/>
                  </a:lnTo>
                  <a:lnTo>
                    <a:pt x="651" y="918"/>
                  </a:lnTo>
                  <a:lnTo>
                    <a:pt x="642" y="1031"/>
                  </a:lnTo>
                  <a:lnTo>
                    <a:pt x="642" y="1141"/>
                  </a:lnTo>
                  <a:lnTo>
                    <a:pt x="651" y="1235"/>
                  </a:lnTo>
                  <a:lnTo>
                    <a:pt x="667" y="1316"/>
                  </a:lnTo>
                  <a:lnTo>
                    <a:pt x="691" y="1382"/>
                  </a:lnTo>
                  <a:lnTo>
                    <a:pt x="723" y="1435"/>
                  </a:lnTo>
                  <a:lnTo>
                    <a:pt x="762" y="1476"/>
                  </a:lnTo>
                  <a:lnTo>
                    <a:pt x="807" y="1505"/>
                  </a:lnTo>
                  <a:lnTo>
                    <a:pt x="859" y="1522"/>
                  </a:lnTo>
                  <a:lnTo>
                    <a:pt x="917" y="1529"/>
                  </a:lnTo>
                  <a:lnTo>
                    <a:pt x="985" y="1527"/>
                  </a:lnTo>
                  <a:lnTo>
                    <a:pt x="1045" y="1514"/>
                  </a:lnTo>
                  <a:lnTo>
                    <a:pt x="1097" y="1491"/>
                  </a:lnTo>
                  <a:lnTo>
                    <a:pt x="1140" y="1454"/>
                  </a:lnTo>
                  <a:lnTo>
                    <a:pt x="1176" y="1405"/>
                  </a:lnTo>
                  <a:lnTo>
                    <a:pt x="1204" y="1341"/>
                  </a:lnTo>
                  <a:lnTo>
                    <a:pt x="1225" y="1261"/>
                  </a:lnTo>
                  <a:lnTo>
                    <a:pt x="1240" y="1165"/>
                  </a:lnTo>
                  <a:lnTo>
                    <a:pt x="1247" y="1051"/>
                  </a:lnTo>
                  <a:moveTo>
                    <a:pt x="1344" y="2595"/>
                  </a:moveTo>
                  <a:lnTo>
                    <a:pt x="1341" y="2509"/>
                  </a:lnTo>
                  <a:lnTo>
                    <a:pt x="1325" y="2432"/>
                  </a:lnTo>
                  <a:lnTo>
                    <a:pt x="1297" y="2365"/>
                  </a:lnTo>
                  <a:lnTo>
                    <a:pt x="1259" y="2308"/>
                  </a:lnTo>
                  <a:lnTo>
                    <a:pt x="1211" y="2260"/>
                  </a:lnTo>
                  <a:lnTo>
                    <a:pt x="1154" y="2222"/>
                  </a:lnTo>
                  <a:lnTo>
                    <a:pt x="1090" y="2195"/>
                  </a:lnTo>
                  <a:lnTo>
                    <a:pt x="1019" y="2177"/>
                  </a:lnTo>
                  <a:lnTo>
                    <a:pt x="943" y="2169"/>
                  </a:lnTo>
                  <a:lnTo>
                    <a:pt x="724" y="2161"/>
                  </a:lnTo>
                  <a:lnTo>
                    <a:pt x="650" y="2208"/>
                  </a:lnTo>
                  <a:lnTo>
                    <a:pt x="587" y="2256"/>
                  </a:lnTo>
                  <a:lnTo>
                    <a:pt x="536" y="2306"/>
                  </a:lnTo>
                  <a:lnTo>
                    <a:pt x="496" y="2359"/>
                  </a:lnTo>
                  <a:lnTo>
                    <a:pt x="467" y="2417"/>
                  </a:lnTo>
                  <a:lnTo>
                    <a:pt x="448" y="2478"/>
                  </a:lnTo>
                  <a:lnTo>
                    <a:pt x="441" y="2546"/>
                  </a:lnTo>
                  <a:lnTo>
                    <a:pt x="443" y="2626"/>
                  </a:lnTo>
                  <a:lnTo>
                    <a:pt x="457" y="2698"/>
                  </a:lnTo>
                  <a:lnTo>
                    <a:pt x="482" y="2760"/>
                  </a:lnTo>
                  <a:lnTo>
                    <a:pt x="516" y="2814"/>
                  </a:lnTo>
                  <a:lnTo>
                    <a:pt x="560" y="2859"/>
                  </a:lnTo>
                  <a:lnTo>
                    <a:pt x="613" y="2896"/>
                  </a:lnTo>
                  <a:lnTo>
                    <a:pt x="674" y="2925"/>
                  </a:lnTo>
                  <a:lnTo>
                    <a:pt x="743" y="2947"/>
                  </a:lnTo>
                  <a:lnTo>
                    <a:pt x="818" y="2960"/>
                  </a:lnTo>
                  <a:lnTo>
                    <a:pt x="901" y="2967"/>
                  </a:lnTo>
                  <a:lnTo>
                    <a:pt x="973" y="2964"/>
                  </a:lnTo>
                  <a:lnTo>
                    <a:pt x="1044" y="2951"/>
                  </a:lnTo>
                  <a:lnTo>
                    <a:pt x="1111" y="2928"/>
                  </a:lnTo>
                  <a:lnTo>
                    <a:pt x="1173" y="2896"/>
                  </a:lnTo>
                  <a:lnTo>
                    <a:pt x="1228" y="2853"/>
                  </a:lnTo>
                  <a:lnTo>
                    <a:pt x="1274" y="2802"/>
                  </a:lnTo>
                  <a:lnTo>
                    <a:pt x="1310" y="2742"/>
                  </a:lnTo>
                  <a:lnTo>
                    <a:pt x="1334" y="2673"/>
                  </a:lnTo>
                  <a:lnTo>
                    <a:pt x="1344" y="2595"/>
                  </a:lnTo>
                  <a:moveTo>
                    <a:pt x="1871" y="146"/>
                  </a:moveTo>
                  <a:lnTo>
                    <a:pt x="1871" y="133"/>
                  </a:lnTo>
                  <a:lnTo>
                    <a:pt x="1867" y="120"/>
                  </a:lnTo>
                  <a:lnTo>
                    <a:pt x="1862" y="107"/>
                  </a:lnTo>
                  <a:lnTo>
                    <a:pt x="1854" y="96"/>
                  </a:lnTo>
                  <a:lnTo>
                    <a:pt x="1845" y="87"/>
                  </a:lnTo>
                  <a:lnTo>
                    <a:pt x="1835" y="79"/>
                  </a:lnTo>
                  <a:lnTo>
                    <a:pt x="1825" y="74"/>
                  </a:lnTo>
                  <a:lnTo>
                    <a:pt x="1816" y="70"/>
                  </a:lnTo>
                  <a:lnTo>
                    <a:pt x="1809" y="68"/>
                  </a:lnTo>
                  <a:lnTo>
                    <a:pt x="1803" y="66"/>
                  </a:lnTo>
                  <a:lnTo>
                    <a:pt x="1797" y="66"/>
                  </a:lnTo>
                  <a:lnTo>
                    <a:pt x="1794" y="65"/>
                  </a:lnTo>
                  <a:lnTo>
                    <a:pt x="1790" y="65"/>
                  </a:lnTo>
                  <a:lnTo>
                    <a:pt x="1788" y="65"/>
                  </a:lnTo>
                  <a:lnTo>
                    <a:pt x="1666" y="60"/>
                  </a:lnTo>
                  <a:lnTo>
                    <a:pt x="1666" y="263"/>
                  </a:lnTo>
                  <a:lnTo>
                    <a:pt x="1419" y="641"/>
                  </a:lnTo>
                  <a:lnTo>
                    <a:pt x="1443" y="691"/>
                  </a:lnTo>
                  <a:lnTo>
                    <a:pt x="1461" y="750"/>
                  </a:lnTo>
                  <a:lnTo>
                    <a:pt x="1475" y="818"/>
                  </a:lnTo>
                  <a:lnTo>
                    <a:pt x="1485" y="897"/>
                  </a:lnTo>
                  <a:lnTo>
                    <a:pt x="1489" y="984"/>
                  </a:lnTo>
                  <a:lnTo>
                    <a:pt x="1488" y="1082"/>
                  </a:lnTo>
                  <a:lnTo>
                    <a:pt x="1481" y="1182"/>
                  </a:lnTo>
                  <a:lnTo>
                    <a:pt x="1468" y="1273"/>
                  </a:lnTo>
                  <a:lnTo>
                    <a:pt x="1450" y="1355"/>
                  </a:lnTo>
                  <a:lnTo>
                    <a:pt x="1425" y="1428"/>
                  </a:lnTo>
                  <a:lnTo>
                    <a:pt x="1395" y="1492"/>
                  </a:lnTo>
                  <a:lnTo>
                    <a:pt x="1359" y="1548"/>
                  </a:lnTo>
                  <a:lnTo>
                    <a:pt x="1317" y="1595"/>
                  </a:lnTo>
                  <a:lnTo>
                    <a:pt x="1270" y="1634"/>
                  </a:lnTo>
                  <a:lnTo>
                    <a:pt x="1217" y="1665"/>
                  </a:lnTo>
                  <a:lnTo>
                    <a:pt x="1159" y="1688"/>
                  </a:lnTo>
                  <a:lnTo>
                    <a:pt x="1096" y="1704"/>
                  </a:lnTo>
                  <a:lnTo>
                    <a:pt x="1028" y="1712"/>
                  </a:lnTo>
                  <a:lnTo>
                    <a:pt x="955" y="1713"/>
                  </a:lnTo>
                  <a:lnTo>
                    <a:pt x="907" y="1710"/>
                  </a:lnTo>
                  <a:lnTo>
                    <a:pt x="850" y="1704"/>
                  </a:lnTo>
                  <a:lnTo>
                    <a:pt x="794" y="1694"/>
                  </a:lnTo>
                  <a:lnTo>
                    <a:pt x="748" y="1680"/>
                  </a:lnTo>
                  <a:lnTo>
                    <a:pt x="673" y="1709"/>
                  </a:lnTo>
                  <a:lnTo>
                    <a:pt x="611" y="1743"/>
                  </a:lnTo>
                  <a:lnTo>
                    <a:pt x="569" y="1783"/>
                  </a:lnTo>
                  <a:lnTo>
                    <a:pt x="553" y="1831"/>
                  </a:lnTo>
                  <a:lnTo>
                    <a:pt x="566" y="1879"/>
                  </a:lnTo>
                  <a:lnTo>
                    <a:pt x="613" y="1915"/>
                  </a:lnTo>
                  <a:lnTo>
                    <a:pt x="697" y="1938"/>
                  </a:lnTo>
                  <a:lnTo>
                    <a:pt x="823" y="1949"/>
                  </a:lnTo>
                  <a:lnTo>
                    <a:pt x="1060" y="1958"/>
                  </a:lnTo>
                  <a:lnTo>
                    <a:pt x="1136" y="1964"/>
                  </a:lnTo>
                  <a:lnTo>
                    <a:pt x="1207" y="1979"/>
                  </a:lnTo>
                  <a:lnTo>
                    <a:pt x="1272" y="2002"/>
                  </a:lnTo>
                  <a:lnTo>
                    <a:pt x="1332" y="2032"/>
                  </a:lnTo>
                  <a:lnTo>
                    <a:pt x="1386" y="2070"/>
                  </a:lnTo>
                  <a:lnTo>
                    <a:pt x="1433" y="2115"/>
                  </a:lnTo>
                  <a:lnTo>
                    <a:pt x="1473" y="2167"/>
                  </a:lnTo>
                  <a:lnTo>
                    <a:pt x="1507" y="2227"/>
                  </a:lnTo>
                  <a:lnTo>
                    <a:pt x="1533" y="2293"/>
                  </a:lnTo>
                  <a:lnTo>
                    <a:pt x="1551" y="2365"/>
                  </a:lnTo>
                  <a:lnTo>
                    <a:pt x="1561" y="2444"/>
                  </a:lnTo>
                  <a:lnTo>
                    <a:pt x="1562" y="2530"/>
                  </a:lnTo>
                  <a:lnTo>
                    <a:pt x="1555" y="2621"/>
                  </a:lnTo>
                  <a:lnTo>
                    <a:pt x="1540" y="2704"/>
                  </a:lnTo>
                  <a:lnTo>
                    <a:pt x="1519" y="2779"/>
                  </a:lnTo>
                  <a:lnTo>
                    <a:pt x="1490" y="2846"/>
                  </a:lnTo>
                  <a:lnTo>
                    <a:pt x="1455" y="2905"/>
                  </a:lnTo>
                  <a:lnTo>
                    <a:pt x="1414" y="2957"/>
                  </a:lnTo>
                  <a:lnTo>
                    <a:pt x="1367" y="3002"/>
                  </a:lnTo>
                  <a:lnTo>
                    <a:pt x="1314" y="3040"/>
                  </a:lnTo>
                  <a:lnTo>
                    <a:pt x="1256" y="3071"/>
                  </a:lnTo>
                  <a:lnTo>
                    <a:pt x="1193" y="3095"/>
                  </a:lnTo>
                  <a:lnTo>
                    <a:pt x="1126" y="3113"/>
                  </a:lnTo>
                  <a:lnTo>
                    <a:pt x="1054" y="3125"/>
                  </a:lnTo>
                  <a:lnTo>
                    <a:pt x="978" y="3131"/>
                  </a:lnTo>
                  <a:lnTo>
                    <a:pt x="899" y="3131"/>
                  </a:lnTo>
                  <a:lnTo>
                    <a:pt x="814" y="3126"/>
                  </a:lnTo>
                  <a:lnTo>
                    <a:pt x="734" y="3115"/>
                  </a:lnTo>
                  <a:lnTo>
                    <a:pt x="658" y="3099"/>
                  </a:lnTo>
                  <a:lnTo>
                    <a:pt x="587" y="3079"/>
                  </a:lnTo>
                  <a:lnTo>
                    <a:pt x="522" y="3053"/>
                  </a:lnTo>
                  <a:lnTo>
                    <a:pt x="462" y="3021"/>
                  </a:lnTo>
                  <a:lnTo>
                    <a:pt x="409" y="2985"/>
                  </a:lnTo>
                  <a:lnTo>
                    <a:pt x="361" y="2943"/>
                  </a:lnTo>
                  <a:lnTo>
                    <a:pt x="321" y="2895"/>
                  </a:lnTo>
                  <a:lnTo>
                    <a:pt x="288" y="2842"/>
                  </a:lnTo>
                  <a:lnTo>
                    <a:pt x="262" y="2784"/>
                  </a:lnTo>
                  <a:lnTo>
                    <a:pt x="243" y="2720"/>
                  </a:lnTo>
                  <a:lnTo>
                    <a:pt x="233" y="2650"/>
                  </a:lnTo>
                  <a:lnTo>
                    <a:pt x="232" y="2575"/>
                  </a:lnTo>
                  <a:lnTo>
                    <a:pt x="242" y="2500"/>
                  </a:lnTo>
                  <a:lnTo>
                    <a:pt x="265" y="2426"/>
                  </a:lnTo>
                  <a:lnTo>
                    <a:pt x="302" y="2355"/>
                  </a:lnTo>
                  <a:lnTo>
                    <a:pt x="349" y="2289"/>
                  </a:lnTo>
                  <a:lnTo>
                    <a:pt x="407" y="2229"/>
                  </a:lnTo>
                  <a:lnTo>
                    <a:pt x="473" y="2178"/>
                  </a:lnTo>
                  <a:lnTo>
                    <a:pt x="546" y="2137"/>
                  </a:lnTo>
                  <a:lnTo>
                    <a:pt x="474" y="2111"/>
                  </a:lnTo>
                  <a:lnTo>
                    <a:pt x="412" y="2074"/>
                  </a:lnTo>
                  <a:lnTo>
                    <a:pt x="364" y="2026"/>
                  </a:lnTo>
                  <a:lnTo>
                    <a:pt x="334" y="1967"/>
                  </a:lnTo>
                  <a:lnTo>
                    <a:pt x="324" y="1896"/>
                  </a:lnTo>
                  <a:lnTo>
                    <a:pt x="338" y="1827"/>
                  </a:lnTo>
                  <a:lnTo>
                    <a:pt x="372" y="1768"/>
                  </a:lnTo>
                  <a:lnTo>
                    <a:pt x="422" y="1720"/>
                  </a:lnTo>
                  <a:lnTo>
                    <a:pt x="482" y="1680"/>
                  </a:lnTo>
                  <a:lnTo>
                    <a:pt x="548" y="1647"/>
                  </a:lnTo>
                  <a:lnTo>
                    <a:pt x="615" y="1621"/>
                  </a:lnTo>
                  <a:lnTo>
                    <a:pt x="574" y="1589"/>
                  </a:lnTo>
                  <a:lnTo>
                    <a:pt x="537" y="1547"/>
                  </a:lnTo>
                  <a:lnTo>
                    <a:pt x="503" y="1493"/>
                  </a:lnTo>
                  <a:lnTo>
                    <a:pt x="473" y="1427"/>
                  </a:lnTo>
                  <a:lnTo>
                    <a:pt x="450" y="1350"/>
                  </a:lnTo>
                  <a:lnTo>
                    <a:pt x="433" y="1261"/>
                  </a:lnTo>
                  <a:lnTo>
                    <a:pt x="424" y="1159"/>
                  </a:lnTo>
                  <a:lnTo>
                    <a:pt x="423" y="1045"/>
                  </a:lnTo>
                  <a:lnTo>
                    <a:pt x="430" y="953"/>
                  </a:lnTo>
                  <a:lnTo>
                    <a:pt x="442" y="868"/>
                  </a:lnTo>
                  <a:lnTo>
                    <a:pt x="461" y="789"/>
                  </a:lnTo>
                  <a:lnTo>
                    <a:pt x="485" y="716"/>
                  </a:lnTo>
                  <a:lnTo>
                    <a:pt x="515" y="650"/>
                  </a:lnTo>
                  <a:lnTo>
                    <a:pt x="550" y="591"/>
                  </a:lnTo>
                  <a:lnTo>
                    <a:pt x="590" y="538"/>
                  </a:lnTo>
                  <a:lnTo>
                    <a:pt x="634" y="493"/>
                  </a:lnTo>
                  <a:lnTo>
                    <a:pt x="683" y="454"/>
                  </a:lnTo>
                  <a:lnTo>
                    <a:pt x="736" y="422"/>
                  </a:lnTo>
                  <a:lnTo>
                    <a:pt x="793" y="398"/>
                  </a:lnTo>
                  <a:lnTo>
                    <a:pt x="853" y="381"/>
                  </a:lnTo>
                  <a:lnTo>
                    <a:pt x="916" y="372"/>
                  </a:lnTo>
                  <a:lnTo>
                    <a:pt x="983" y="371"/>
                  </a:lnTo>
                  <a:lnTo>
                    <a:pt x="1077" y="379"/>
                  </a:lnTo>
                  <a:lnTo>
                    <a:pt x="1152" y="396"/>
                  </a:lnTo>
                  <a:lnTo>
                    <a:pt x="1215" y="424"/>
                  </a:lnTo>
                  <a:lnTo>
                    <a:pt x="1269" y="461"/>
                  </a:lnTo>
                  <a:lnTo>
                    <a:pt x="1321" y="510"/>
                  </a:lnTo>
                  <a:lnTo>
                    <a:pt x="1396" y="371"/>
                  </a:lnTo>
                  <a:lnTo>
                    <a:pt x="1458" y="256"/>
                  </a:lnTo>
                  <a:lnTo>
                    <a:pt x="1666" y="263"/>
                  </a:lnTo>
                  <a:lnTo>
                    <a:pt x="1666" y="60"/>
                  </a:lnTo>
                  <a:lnTo>
                    <a:pt x="234" y="0"/>
                  </a:lnTo>
                  <a:lnTo>
                    <a:pt x="221" y="0"/>
                  </a:lnTo>
                  <a:lnTo>
                    <a:pt x="212" y="1"/>
                  </a:lnTo>
                  <a:lnTo>
                    <a:pt x="202" y="3"/>
                  </a:lnTo>
                  <a:lnTo>
                    <a:pt x="192" y="4"/>
                  </a:lnTo>
                  <a:lnTo>
                    <a:pt x="183" y="7"/>
                  </a:lnTo>
                  <a:lnTo>
                    <a:pt x="173" y="10"/>
                  </a:lnTo>
                  <a:lnTo>
                    <a:pt x="163" y="14"/>
                  </a:lnTo>
                  <a:lnTo>
                    <a:pt x="153" y="18"/>
                  </a:lnTo>
                  <a:lnTo>
                    <a:pt x="142" y="25"/>
                  </a:lnTo>
                  <a:lnTo>
                    <a:pt x="134" y="31"/>
                  </a:lnTo>
                  <a:lnTo>
                    <a:pt x="125" y="38"/>
                  </a:lnTo>
                  <a:lnTo>
                    <a:pt x="117" y="46"/>
                  </a:lnTo>
                  <a:lnTo>
                    <a:pt x="108" y="57"/>
                  </a:lnTo>
                  <a:lnTo>
                    <a:pt x="103" y="65"/>
                  </a:lnTo>
                  <a:lnTo>
                    <a:pt x="99" y="74"/>
                  </a:lnTo>
                  <a:lnTo>
                    <a:pt x="96" y="84"/>
                  </a:lnTo>
                  <a:lnTo>
                    <a:pt x="94" y="89"/>
                  </a:lnTo>
                  <a:lnTo>
                    <a:pt x="93" y="94"/>
                  </a:lnTo>
                  <a:lnTo>
                    <a:pt x="92" y="99"/>
                  </a:lnTo>
                  <a:lnTo>
                    <a:pt x="92" y="106"/>
                  </a:lnTo>
                  <a:lnTo>
                    <a:pt x="85" y="241"/>
                  </a:lnTo>
                  <a:lnTo>
                    <a:pt x="0" y="3113"/>
                  </a:lnTo>
                  <a:lnTo>
                    <a:pt x="0" y="3125"/>
                  </a:lnTo>
                  <a:lnTo>
                    <a:pt x="1" y="3262"/>
                  </a:lnTo>
                  <a:lnTo>
                    <a:pt x="1" y="3267"/>
                  </a:lnTo>
                  <a:lnTo>
                    <a:pt x="2" y="3269"/>
                  </a:lnTo>
                  <a:lnTo>
                    <a:pt x="3" y="3279"/>
                  </a:lnTo>
                  <a:lnTo>
                    <a:pt x="8" y="3289"/>
                  </a:lnTo>
                  <a:lnTo>
                    <a:pt x="16" y="3296"/>
                  </a:lnTo>
                  <a:lnTo>
                    <a:pt x="23" y="3302"/>
                  </a:lnTo>
                  <a:lnTo>
                    <a:pt x="32" y="3306"/>
                  </a:lnTo>
                  <a:lnTo>
                    <a:pt x="40" y="3308"/>
                  </a:lnTo>
                  <a:lnTo>
                    <a:pt x="45" y="3309"/>
                  </a:lnTo>
                  <a:lnTo>
                    <a:pt x="49" y="3310"/>
                  </a:lnTo>
                  <a:lnTo>
                    <a:pt x="53" y="3310"/>
                  </a:lnTo>
                  <a:lnTo>
                    <a:pt x="445" y="3314"/>
                  </a:lnTo>
                  <a:lnTo>
                    <a:pt x="1636" y="3342"/>
                  </a:lnTo>
                  <a:lnTo>
                    <a:pt x="1648" y="3343"/>
                  </a:lnTo>
                  <a:lnTo>
                    <a:pt x="1661" y="3341"/>
                  </a:lnTo>
                  <a:lnTo>
                    <a:pt x="1673" y="3339"/>
                  </a:lnTo>
                  <a:lnTo>
                    <a:pt x="1686" y="3336"/>
                  </a:lnTo>
                  <a:lnTo>
                    <a:pt x="1697" y="3330"/>
                  </a:lnTo>
                  <a:lnTo>
                    <a:pt x="1708" y="3324"/>
                  </a:lnTo>
                  <a:lnTo>
                    <a:pt x="1716" y="3312"/>
                  </a:lnTo>
                  <a:lnTo>
                    <a:pt x="1716" y="3296"/>
                  </a:lnTo>
                  <a:lnTo>
                    <a:pt x="1719" y="3219"/>
                  </a:lnTo>
                  <a:lnTo>
                    <a:pt x="1722" y="3131"/>
                  </a:lnTo>
                  <a:lnTo>
                    <a:pt x="1725" y="3053"/>
                  </a:lnTo>
                  <a:lnTo>
                    <a:pt x="1728" y="2977"/>
                  </a:lnTo>
                  <a:lnTo>
                    <a:pt x="1731" y="2895"/>
                  </a:lnTo>
                  <a:lnTo>
                    <a:pt x="1734" y="2816"/>
                  </a:lnTo>
                  <a:lnTo>
                    <a:pt x="1737" y="2735"/>
                  </a:lnTo>
                  <a:lnTo>
                    <a:pt x="1741" y="2650"/>
                  </a:lnTo>
                  <a:lnTo>
                    <a:pt x="1744" y="2574"/>
                  </a:lnTo>
                  <a:lnTo>
                    <a:pt x="1747" y="2494"/>
                  </a:lnTo>
                  <a:lnTo>
                    <a:pt x="1751" y="2413"/>
                  </a:lnTo>
                  <a:lnTo>
                    <a:pt x="1755" y="2333"/>
                  </a:lnTo>
                  <a:lnTo>
                    <a:pt x="1760" y="2227"/>
                  </a:lnTo>
                  <a:lnTo>
                    <a:pt x="1762" y="2167"/>
                  </a:lnTo>
                  <a:lnTo>
                    <a:pt x="1766" y="2091"/>
                  </a:lnTo>
                  <a:lnTo>
                    <a:pt x="1770" y="2010"/>
                  </a:lnTo>
                  <a:lnTo>
                    <a:pt x="1774" y="1930"/>
                  </a:lnTo>
                  <a:lnTo>
                    <a:pt x="1779" y="1827"/>
                  </a:lnTo>
                  <a:lnTo>
                    <a:pt x="1782" y="1768"/>
                  </a:lnTo>
                  <a:lnTo>
                    <a:pt x="1785" y="1713"/>
                  </a:lnTo>
                  <a:lnTo>
                    <a:pt x="1791" y="1608"/>
                  </a:lnTo>
                  <a:lnTo>
                    <a:pt x="1800" y="1427"/>
                  </a:lnTo>
                  <a:lnTo>
                    <a:pt x="1804" y="1366"/>
                  </a:lnTo>
                  <a:lnTo>
                    <a:pt x="1808" y="1286"/>
                  </a:lnTo>
                  <a:lnTo>
                    <a:pt x="1812" y="1205"/>
                  </a:lnTo>
                  <a:lnTo>
                    <a:pt x="1817" y="1125"/>
                  </a:lnTo>
                  <a:lnTo>
                    <a:pt x="1826" y="964"/>
                  </a:lnTo>
                  <a:lnTo>
                    <a:pt x="1831" y="883"/>
                  </a:lnTo>
                  <a:lnTo>
                    <a:pt x="1864" y="279"/>
                  </a:lnTo>
                  <a:lnTo>
                    <a:pt x="1866" y="256"/>
                  </a:lnTo>
                  <a:lnTo>
                    <a:pt x="1870" y="166"/>
                  </a:lnTo>
                  <a:lnTo>
                    <a:pt x="1871" y="146"/>
                  </a:lnTo>
                </a:path>
              </a:pathLst>
            </a:custGeom>
            <a:grpFill/>
            <a:ln>
              <a:noFill/>
            </a:ln>
          </p:spPr>
          <p:txBody>
            <a:bodyPr rot="0" vert="horz" wrap="square" lIns="68580" tIns="34290" rIns="68580" bIns="34290" anchor="t" anchorCtr="0" upright="1">
              <a:noAutofit/>
            </a:bodyPr>
            <a:lstStyle/>
            <a:p>
              <a:endParaRPr lang="de-CH" sz="1350"/>
            </a:p>
          </p:txBody>
        </p:sp>
        <p:sp>
          <p:nvSpPr>
            <p:cNvPr id="6" name="AutoShape 9">
              <a:extLst>
                <a:ext uri="{FF2B5EF4-FFF2-40B4-BE49-F238E27FC236}">
                  <a16:creationId xmlns:a16="http://schemas.microsoft.com/office/drawing/2014/main" id="{108D2F27-CBA1-41D7-8F20-D8579D49C205}"/>
                </a:ext>
              </a:extLst>
            </p:cNvPr>
            <p:cNvSpPr>
              <a:spLocks noChangeAspect="1" noEditPoints="1" noChangeArrowheads="1" noChangeShapeType="1" noTextEdit="1"/>
            </p:cNvSpPr>
            <p:nvPr/>
          </p:nvSpPr>
          <p:spPr bwMode="auto">
            <a:xfrm>
              <a:off x="2447290" y="4307205"/>
              <a:ext cx="1040765" cy="1586230"/>
            </a:xfrm>
            <a:custGeom>
              <a:avLst/>
              <a:gdLst>
                <a:gd name="T0" fmla="+- 0 8095 7036"/>
                <a:gd name="T1" fmla="*/ T0 w 1639"/>
                <a:gd name="T2" fmla="+- 0 11102 10488"/>
                <a:gd name="T3" fmla="*/ 11102 h 2498"/>
                <a:gd name="T4" fmla="+- 0 7964 7036"/>
                <a:gd name="T5" fmla="*/ T4 w 1639"/>
                <a:gd name="T6" fmla="+- 0 10877 10488"/>
                <a:gd name="T7" fmla="*/ 10877 h 2498"/>
                <a:gd name="T8" fmla="+- 0 7784 7036"/>
                <a:gd name="T9" fmla="*/ T8 w 1639"/>
                <a:gd name="T10" fmla="+- 0 10874 10488"/>
                <a:gd name="T11" fmla="*/ 10874 h 2498"/>
                <a:gd name="T12" fmla="+- 0 7667 7036"/>
                <a:gd name="T13" fmla="*/ T12 w 1639"/>
                <a:gd name="T14" fmla="+- 0 11032 10488"/>
                <a:gd name="T15" fmla="*/ 11032 h 2498"/>
                <a:gd name="T16" fmla="+- 0 7608 7036"/>
                <a:gd name="T17" fmla="*/ T16 w 1639"/>
                <a:gd name="T18" fmla="+- 0 11371 10488"/>
                <a:gd name="T19" fmla="*/ 11371 h 2498"/>
                <a:gd name="T20" fmla="+- 0 8111 7036"/>
                <a:gd name="T21" fmla="*/ T20 w 1639"/>
                <a:gd name="T22" fmla="+- 0 11547 10488"/>
                <a:gd name="T23" fmla="*/ 11547 h 2498"/>
                <a:gd name="T24" fmla="+- 0 8674 7036"/>
                <a:gd name="T25" fmla="*/ T24 w 1639"/>
                <a:gd name="T26" fmla="+- 0 10569 10488"/>
                <a:gd name="T27" fmla="*/ 10569 h 2498"/>
                <a:gd name="T28" fmla="+- 0 8669 7036"/>
                <a:gd name="T29" fmla="*/ T28 w 1639"/>
                <a:gd name="T30" fmla="+- 0 10547 10488"/>
                <a:gd name="T31" fmla="*/ 10547 h 2498"/>
                <a:gd name="T32" fmla="+- 0 8655 7036"/>
                <a:gd name="T33" fmla="*/ T32 w 1639"/>
                <a:gd name="T34" fmla="+- 0 10529 10488"/>
                <a:gd name="T35" fmla="*/ 10529 h 2498"/>
                <a:gd name="T36" fmla="+- 0 8629 7036"/>
                <a:gd name="T37" fmla="*/ T36 w 1639"/>
                <a:gd name="T38" fmla="+- 0 10516 10488"/>
                <a:gd name="T39" fmla="*/ 10516 h 2498"/>
                <a:gd name="T40" fmla="+- 0 8341 7036"/>
                <a:gd name="T41" fmla="*/ T40 w 1639"/>
                <a:gd name="T42" fmla="+- 0 10502 10488"/>
                <a:gd name="T43" fmla="*/ 10502 h 2498"/>
                <a:gd name="T44" fmla="+- 0 8311 7036"/>
                <a:gd name="T45" fmla="*/ T44 w 1639"/>
                <a:gd name="T46" fmla="+- 0 12501 10488"/>
                <a:gd name="T47" fmla="*/ 12501 h 2498"/>
                <a:gd name="T48" fmla="+- 0 8170 7036"/>
                <a:gd name="T49" fmla="*/ T48 w 1639"/>
                <a:gd name="T50" fmla="+- 0 12697 10488"/>
                <a:gd name="T51" fmla="*/ 12697 h 2498"/>
                <a:gd name="T52" fmla="+- 0 7901 7036"/>
                <a:gd name="T53" fmla="*/ T52 w 1639"/>
                <a:gd name="T54" fmla="+- 0 12763 10488"/>
                <a:gd name="T55" fmla="*/ 12763 h 2498"/>
                <a:gd name="T56" fmla="+- 0 7676 7036"/>
                <a:gd name="T57" fmla="*/ T56 w 1639"/>
                <a:gd name="T58" fmla="+- 0 12733 10488"/>
                <a:gd name="T59" fmla="*/ 12733 h 2498"/>
                <a:gd name="T60" fmla="+- 0 7517 7036"/>
                <a:gd name="T61" fmla="*/ T60 w 1639"/>
                <a:gd name="T62" fmla="+- 0 12616 10488"/>
                <a:gd name="T63" fmla="*/ 12616 h 2498"/>
                <a:gd name="T64" fmla="+- 0 7419 7036"/>
                <a:gd name="T65" fmla="*/ T64 w 1639"/>
                <a:gd name="T66" fmla="+- 0 12371 10488"/>
                <a:gd name="T67" fmla="*/ 12371 h 2498"/>
                <a:gd name="T68" fmla="+- 0 7378 7036"/>
                <a:gd name="T69" fmla="*/ T68 w 1639"/>
                <a:gd name="T70" fmla="+- 0 11958 10488"/>
                <a:gd name="T71" fmla="*/ 11958 h 2498"/>
                <a:gd name="T72" fmla="+- 0 7387 7036"/>
                <a:gd name="T73" fmla="*/ T72 w 1639"/>
                <a:gd name="T74" fmla="+- 0 11436 10488"/>
                <a:gd name="T75" fmla="*/ 11436 h 2498"/>
                <a:gd name="T76" fmla="+- 0 7439 7036"/>
                <a:gd name="T77" fmla="*/ T76 w 1639"/>
                <a:gd name="T78" fmla="+- 0 11068 10488"/>
                <a:gd name="T79" fmla="*/ 11068 h 2498"/>
                <a:gd name="T80" fmla="+- 0 7537 7036"/>
                <a:gd name="T81" fmla="*/ T80 w 1639"/>
                <a:gd name="T82" fmla="+- 0 10843 10488"/>
                <a:gd name="T83" fmla="*/ 10843 h 2498"/>
                <a:gd name="T84" fmla="+- 0 7681 7036"/>
                <a:gd name="T85" fmla="*/ T84 w 1639"/>
                <a:gd name="T86" fmla="+- 0 10729 10488"/>
                <a:gd name="T87" fmla="*/ 10729 h 2498"/>
                <a:gd name="T88" fmla="+- 0 7872 7036"/>
                <a:gd name="T89" fmla="*/ T88 w 1639"/>
                <a:gd name="T90" fmla="+- 0 10698 10488"/>
                <a:gd name="T91" fmla="*/ 10698 h 2498"/>
                <a:gd name="T92" fmla="+- 0 8102 7036"/>
                <a:gd name="T93" fmla="*/ T92 w 1639"/>
                <a:gd name="T94" fmla="+- 0 10750 10488"/>
                <a:gd name="T95" fmla="*/ 10750 h 2498"/>
                <a:gd name="T96" fmla="+- 0 8246 7036"/>
                <a:gd name="T97" fmla="*/ T96 w 1639"/>
                <a:gd name="T98" fmla="+- 0 10914 10488"/>
                <a:gd name="T99" fmla="*/ 10914 h 2498"/>
                <a:gd name="T100" fmla="+- 0 8319 7036"/>
                <a:gd name="T101" fmla="*/ T100 w 1639"/>
                <a:gd name="T102" fmla="+- 0 11200 10488"/>
                <a:gd name="T103" fmla="*/ 11200 h 2498"/>
                <a:gd name="T104" fmla="+- 0 8333 7036"/>
                <a:gd name="T105" fmla="*/ T104 w 1639"/>
                <a:gd name="T106" fmla="+- 0 11580 10488"/>
                <a:gd name="T107" fmla="*/ 11580 h 2498"/>
                <a:gd name="T108" fmla="+- 0 7605 7036"/>
                <a:gd name="T109" fmla="*/ T108 w 1639"/>
                <a:gd name="T110" fmla="+- 0 11768 10488"/>
                <a:gd name="T111" fmla="*/ 11768 h 2498"/>
                <a:gd name="T112" fmla="+- 0 7616 7036"/>
                <a:gd name="T113" fmla="*/ T112 w 1639"/>
                <a:gd name="T114" fmla="+- 0 12196 10488"/>
                <a:gd name="T115" fmla="*/ 12196 h 2498"/>
                <a:gd name="T116" fmla="+- 0 7668 7036"/>
                <a:gd name="T117" fmla="*/ T116 w 1639"/>
                <a:gd name="T118" fmla="+- 0 12465 10488"/>
                <a:gd name="T119" fmla="*/ 12465 h 2498"/>
                <a:gd name="T120" fmla="+- 0 7797 7036"/>
                <a:gd name="T121" fmla="*/ T120 w 1639"/>
                <a:gd name="T122" fmla="+- 0 12591 10488"/>
                <a:gd name="T123" fmla="*/ 12591 h 2498"/>
                <a:gd name="T124" fmla="+- 0 8010 7036"/>
                <a:gd name="T125" fmla="*/ T124 w 1639"/>
                <a:gd name="T126" fmla="+- 0 12587 10488"/>
                <a:gd name="T127" fmla="*/ 12587 h 2498"/>
                <a:gd name="T128" fmla="+- 0 8124 7036"/>
                <a:gd name="T129" fmla="*/ T128 w 1639"/>
                <a:gd name="T130" fmla="+- 0 12390 10488"/>
                <a:gd name="T131" fmla="*/ 12390 h 2498"/>
                <a:gd name="T132" fmla="+- 0 8130 7036"/>
                <a:gd name="T133" fmla="*/ T132 w 1639"/>
                <a:gd name="T134" fmla="+- 0 12093 10488"/>
                <a:gd name="T135" fmla="*/ 12093 h 2498"/>
                <a:gd name="T136" fmla="+- 0 8329 7036"/>
                <a:gd name="T137" fmla="*/ T136 w 1639"/>
                <a:gd name="T138" fmla="+- 0 12063 10488"/>
                <a:gd name="T139" fmla="*/ 12063 h 2498"/>
                <a:gd name="T140" fmla="+- 0 8341 7036"/>
                <a:gd name="T141" fmla="*/ T140 w 1639"/>
                <a:gd name="T142" fmla="+- 0 10502 10488"/>
                <a:gd name="T143" fmla="*/ 10502 h 2498"/>
                <a:gd name="T144" fmla="+- 0 7383 7036"/>
                <a:gd name="T145" fmla="*/ T144 w 1639"/>
                <a:gd name="T146" fmla="+- 0 10491 10488"/>
                <a:gd name="T147" fmla="*/ 10491 h 2498"/>
                <a:gd name="T148" fmla="+- 0 7145 7036"/>
                <a:gd name="T149" fmla="*/ T148 w 1639"/>
                <a:gd name="T150" fmla="+- 0 10501 10488"/>
                <a:gd name="T151" fmla="*/ 10501 h 2498"/>
                <a:gd name="T152" fmla="+- 0 7101 7036"/>
                <a:gd name="T153" fmla="*/ T152 w 1639"/>
                <a:gd name="T154" fmla="+- 0 10515 10488"/>
                <a:gd name="T155" fmla="*/ 10515 h 2498"/>
                <a:gd name="T156" fmla="+- 0 7058 7036"/>
                <a:gd name="T157" fmla="*/ T156 w 1639"/>
                <a:gd name="T158" fmla="+- 0 10546 10488"/>
                <a:gd name="T159" fmla="*/ 10546 h 2498"/>
                <a:gd name="T160" fmla="+- 0 7037 7036"/>
                <a:gd name="T161" fmla="*/ T160 w 1639"/>
                <a:gd name="T162" fmla="+- 0 10603 10488"/>
                <a:gd name="T163" fmla="*/ 10603 h 2498"/>
                <a:gd name="T164" fmla="+- 0 7036 7036"/>
                <a:gd name="T165" fmla="*/ T164 w 1639"/>
                <a:gd name="T166" fmla="+- 0 11722 10488"/>
                <a:gd name="T167" fmla="*/ 11722 h 2498"/>
                <a:gd name="T168" fmla="+- 0 7038 7036"/>
                <a:gd name="T169" fmla="*/ T168 w 1639"/>
                <a:gd name="T170" fmla="+- 0 12017 10488"/>
                <a:gd name="T171" fmla="*/ 12017 h 2498"/>
                <a:gd name="T172" fmla="+- 0 7043 7036"/>
                <a:gd name="T173" fmla="*/ T172 w 1639"/>
                <a:gd name="T174" fmla="+- 0 12329 10488"/>
                <a:gd name="T175" fmla="*/ 12329 h 2498"/>
                <a:gd name="T176" fmla="+- 0 7062 7036"/>
                <a:gd name="T177" fmla="*/ T176 w 1639"/>
                <a:gd name="T178" fmla="+- 0 12955 10488"/>
                <a:gd name="T179" fmla="*/ 12955 h 2498"/>
                <a:gd name="T180" fmla="+- 0 7072 7036"/>
                <a:gd name="T181" fmla="*/ T180 w 1639"/>
                <a:gd name="T182" fmla="+- 0 12977 10488"/>
                <a:gd name="T183" fmla="*/ 12977 h 2498"/>
                <a:gd name="T184" fmla="+- 0 7097 7036"/>
                <a:gd name="T185" fmla="*/ T184 w 1639"/>
                <a:gd name="T186" fmla="+- 0 12985 10488"/>
                <a:gd name="T187" fmla="*/ 12985 h 2498"/>
                <a:gd name="T188" fmla="+- 0 8579 7036"/>
                <a:gd name="T189" fmla="*/ T188 w 1639"/>
                <a:gd name="T190" fmla="+- 0 12958 10488"/>
                <a:gd name="T191" fmla="*/ 12958 h 2498"/>
                <a:gd name="T192" fmla="+- 0 8629 7036"/>
                <a:gd name="T193" fmla="*/ T192 w 1639"/>
                <a:gd name="T194" fmla="+- 0 12948 10488"/>
                <a:gd name="T195" fmla="*/ 12948 h 2498"/>
                <a:gd name="T196" fmla="+- 0 8655 7036"/>
                <a:gd name="T197" fmla="*/ T196 w 1639"/>
                <a:gd name="T198" fmla="+- 0 12919 10488"/>
                <a:gd name="T199" fmla="*/ 12919 h 2498"/>
                <a:gd name="T200" fmla="+- 0 8652 7036"/>
                <a:gd name="T201" fmla="*/ T200 w 1639"/>
                <a:gd name="T202" fmla="+- 0 12294 10488"/>
                <a:gd name="T203" fmla="*/ 12294 h 2498"/>
                <a:gd name="T204" fmla="+- 0 8652 7036"/>
                <a:gd name="T205" fmla="*/ T204 w 1639"/>
                <a:gd name="T206" fmla="+- 0 11820 10488"/>
                <a:gd name="T207" fmla="*/ 11820 h 2498"/>
                <a:gd name="T208" fmla="+- 0 8655 7036"/>
                <a:gd name="T209" fmla="*/ T208 w 1639"/>
                <a:gd name="T210" fmla="+- 0 11499 10488"/>
                <a:gd name="T211" fmla="*/ 11499 h 2498"/>
                <a:gd name="T212" fmla="+- 0 8659 7036"/>
                <a:gd name="T213" fmla="*/ T212 w 1639"/>
                <a:gd name="T214" fmla="+- 0 11193 10488"/>
                <a:gd name="T215" fmla="*/ 11193 h 2498"/>
                <a:gd name="T216" fmla="+- 0 8674 7036"/>
                <a:gd name="T217" fmla="*/ T216 w 1639"/>
                <a:gd name="T218" fmla="+- 0 10571 10488"/>
                <a:gd name="T219" fmla="*/ 10571 h 249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</a:cxnLst>
              <a:rect l="0" t="0" r="r" b="b"/>
              <a:pathLst>
                <a:path w="1639" h="2498">
                  <a:moveTo>
                    <a:pt x="1079" y="922"/>
                  </a:moveTo>
                  <a:lnTo>
                    <a:pt x="1079" y="848"/>
                  </a:lnTo>
                  <a:lnTo>
                    <a:pt x="1073" y="719"/>
                  </a:lnTo>
                  <a:lnTo>
                    <a:pt x="1059" y="614"/>
                  </a:lnTo>
                  <a:lnTo>
                    <a:pt x="1037" y="530"/>
                  </a:lnTo>
                  <a:lnTo>
                    <a:pt x="1007" y="466"/>
                  </a:lnTo>
                  <a:lnTo>
                    <a:pt x="970" y="420"/>
                  </a:lnTo>
                  <a:lnTo>
                    <a:pt x="928" y="389"/>
                  </a:lnTo>
                  <a:lnTo>
                    <a:pt x="880" y="372"/>
                  </a:lnTo>
                  <a:lnTo>
                    <a:pt x="829" y="367"/>
                  </a:lnTo>
                  <a:lnTo>
                    <a:pt x="787" y="372"/>
                  </a:lnTo>
                  <a:lnTo>
                    <a:pt x="748" y="386"/>
                  </a:lnTo>
                  <a:lnTo>
                    <a:pt x="714" y="410"/>
                  </a:lnTo>
                  <a:lnTo>
                    <a:pt x="682" y="444"/>
                  </a:lnTo>
                  <a:lnTo>
                    <a:pt x="655" y="489"/>
                  </a:lnTo>
                  <a:lnTo>
                    <a:pt x="631" y="544"/>
                  </a:lnTo>
                  <a:lnTo>
                    <a:pt x="610" y="611"/>
                  </a:lnTo>
                  <a:lnTo>
                    <a:pt x="594" y="690"/>
                  </a:lnTo>
                  <a:lnTo>
                    <a:pt x="581" y="780"/>
                  </a:lnTo>
                  <a:lnTo>
                    <a:pt x="572" y="883"/>
                  </a:lnTo>
                  <a:lnTo>
                    <a:pt x="567" y="998"/>
                  </a:lnTo>
                  <a:lnTo>
                    <a:pt x="565" y="1127"/>
                  </a:lnTo>
                  <a:lnTo>
                    <a:pt x="1069" y="1125"/>
                  </a:lnTo>
                  <a:lnTo>
                    <a:pt x="1075" y="1059"/>
                  </a:lnTo>
                  <a:lnTo>
                    <a:pt x="1078" y="992"/>
                  </a:lnTo>
                  <a:lnTo>
                    <a:pt x="1079" y="922"/>
                  </a:lnTo>
                  <a:moveTo>
                    <a:pt x="1638" y="82"/>
                  </a:moveTo>
                  <a:lnTo>
                    <a:pt x="1638" y="81"/>
                  </a:lnTo>
                  <a:lnTo>
                    <a:pt x="1638" y="79"/>
                  </a:lnTo>
                  <a:lnTo>
                    <a:pt x="1638" y="72"/>
                  </a:lnTo>
                  <a:lnTo>
                    <a:pt x="1636" y="65"/>
                  </a:lnTo>
                  <a:lnTo>
                    <a:pt x="1633" y="59"/>
                  </a:lnTo>
                  <a:lnTo>
                    <a:pt x="1630" y="53"/>
                  </a:lnTo>
                  <a:lnTo>
                    <a:pt x="1624" y="47"/>
                  </a:lnTo>
                  <a:lnTo>
                    <a:pt x="1622" y="44"/>
                  </a:lnTo>
                  <a:lnTo>
                    <a:pt x="1619" y="41"/>
                  </a:lnTo>
                  <a:lnTo>
                    <a:pt x="1617" y="40"/>
                  </a:lnTo>
                  <a:lnTo>
                    <a:pt x="1612" y="36"/>
                  </a:lnTo>
                  <a:lnTo>
                    <a:pt x="1605" y="33"/>
                  </a:lnTo>
                  <a:lnTo>
                    <a:pt x="1593" y="28"/>
                  </a:lnTo>
                  <a:lnTo>
                    <a:pt x="1586" y="26"/>
                  </a:lnTo>
                  <a:lnTo>
                    <a:pt x="1573" y="26"/>
                  </a:lnTo>
                  <a:lnTo>
                    <a:pt x="1416" y="18"/>
                  </a:lnTo>
                  <a:lnTo>
                    <a:pt x="1305" y="14"/>
                  </a:lnTo>
                  <a:lnTo>
                    <a:pt x="1305" y="1781"/>
                  </a:lnTo>
                  <a:lnTo>
                    <a:pt x="1302" y="1866"/>
                  </a:lnTo>
                  <a:lnTo>
                    <a:pt x="1292" y="1944"/>
                  </a:lnTo>
                  <a:lnTo>
                    <a:pt x="1275" y="2013"/>
                  </a:lnTo>
                  <a:lnTo>
                    <a:pt x="1251" y="2074"/>
                  </a:lnTo>
                  <a:lnTo>
                    <a:pt x="1220" y="2127"/>
                  </a:lnTo>
                  <a:lnTo>
                    <a:pt x="1181" y="2172"/>
                  </a:lnTo>
                  <a:lnTo>
                    <a:pt x="1134" y="2209"/>
                  </a:lnTo>
                  <a:lnTo>
                    <a:pt x="1079" y="2237"/>
                  </a:lnTo>
                  <a:lnTo>
                    <a:pt x="1016" y="2258"/>
                  </a:lnTo>
                  <a:lnTo>
                    <a:pt x="945" y="2270"/>
                  </a:lnTo>
                  <a:lnTo>
                    <a:pt x="865" y="2275"/>
                  </a:lnTo>
                  <a:lnTo>
                    <a:pt x="802" y="2273"/>
                  </a:lnTo>
                  <a:lnTo>
                    <a:pt x="744" y="2268"/>
                  </a:lnTo>
                  <a:lnTo>
                    <a:pt x="689" y="2259"/>
                  </a:lnTo>
                  <a:lnTo>
                    <a:pt x="640" y="2245"/>
                  </a:lnTo>
                  <a:lnTo>
                    <a:pt x="594" y="2226"/>
                  </a:lnTo>
                  <a:lnTo>
                    <a:pt x="552" y="2200"/>
                  </a:lnTo>
                  <a:lnTo>
                    <a:pt x="514" y="2168"/>
                  </a:lnTo>
                  <a:lnTo>
                    <a:pt x="481" y="2128"/>
                  </a:lnTo>
                  <a:lnTo>
                    <a:pt x="451" y="2080"/>
                  </a:lnTo>
                  <a:lnTo>
                    <a:pt x="425" y="2024"/>
                  </a:lnTo>
                  <a:lnTo>
                    <a:pt x="402" y="1958"/>
                  </a:lnTo>
                  <a:lnTo>
                    <a:pt x="383" y="1883"/>
                  </a:lnTo>
                  <a:lnTo>
                    <a:pt x="368" y="1797"/>
                  </a:lnTo>
                  <a:lnTo>
                    <a:pt x="356" y="1700"/>
                  </a:lnTo>
                  <a:lnTo>
                    <a:pt x="347" y="1591"/>
                  </a:lnTo>
                  <a:lnTo>
                    <a:pt x="342" y="1470"/>
                  </a:lnTo>
                  <a:lnTo>
                    <a:pt x="340" y="1335"/>
                  </a:lnTo>
                  <a:lnTo>
                    <a:pt x="341" y="1194"/>
                  </a:lnTo>
                  <a:lnTo>
                    <a:pt x="344" y="1065"/>
                  </a:lnTo>
                  <a:lnTo>
                    <a:pt x="351" y="948"/>
                  </a:lnTo>
                  <a:lnTo>
                    <a:pt x="360" y="841"/>
                  </a:lnTo>
                  <a:lnTo>
                    <a:pt x="371" y="744"/>
                  </a:lnTo>
                  <a:lnTo>
                    <a:pt x="386" y="657"/>
                  </a:lnTo>
                  <a:lnTo>
                    <a:pt x="403" y="580"/>
                  </a:lnTo>
                  <a:lnTo>
                    <a:pt x="424" y="511"/>
                  </a:lnTo>
                  <a:lnTo>
                    <a:pt x="447" y="451"/>
                  </a:lnTo>
                  <a:lnTo>
                    <a:pt x="473" y="399"/>
                  </a:lnTo>
                  <a:lnTo>
                    <a:pt x="501" y="355"/>
                  </a:lnTo>
                  <a:lnTo>
                    <a:pt x="533" y="317"/>
                  </a:lnTo>
                  <a:lnTo>
                    <a:pt x="567" y="286"/>
                  </a:lnTo>
                  <a:lnTo>
                    <a:pt x="605" y="261"/>
                  </a:lnTo>
                  <a:lnTo>
                    <a:pt x="645" y="241"/>
                  </a:lnTo>
                  <a:lnTo>
                    <a:pt x="688" y="227"/>
                  </a:lnTo>
                  <a:lnTo>
                    <a:pt x="734" y="217"/>
                  </a:lnTo>
                  <a:lnTo>
                    <a:pt x="784" y="212"/>
                  </a:lnTo>
                  <a:lnTo>
                    <a:pt x="836" y="210"/>
                  </a:lnTo>
                  <a:lnTo>
                    <a:pt x="902" y="213"/>
                  </a:lnTo>
                  <a:lnTo>
                    <a:pt x="962" y="223"/>
                  </a:lnTo>
                  <a:lnTo>
                    <a:pt x="1017" y="239"/>
                  </a:lnTo>
                  <a:lnTo>
                    <a:pt x="1066" y="262"/>
                  </a:lnTo>
                  <a:lnTo>
                    <a:pt x="1109" y="292"/>
                  </a:lnTo>
                  <a:lnTo>
                    <a:pt x="1148" y="330"/>
                  </a:lnTo>
                  <a:lnTo>
                    <a:pt x="1181" y="374"/>
                  </a:lnTo>
                  <a:lnTo>
                    <a:pt x="1210" y="426"/>
                  </a:lnTo>
                  <a:lnTo>
                    <a:pt x="1234" y="486"/>
                  </a:lnTo>
                  <a:lnTo>
                    <a:pt x="1254" y="553"/>
                  </a:lnTo>
                  <a:lnTo>
                    <a:pt x="1270" y="629"/>
                  </a:lnTo>
                  <a:lnTo>
                    <a:pt x="1283" y="712"/>
                  </a:lnTo>
                  <a:lnTo>
                    <a:pt x="1291" y="803"/>
                  </a:lnTo>
                  <a:lnTo>
                    <a:pt x="1296" y="903"/>
                  </a:lnTo>
                  <a:lnTo>
                    <a:pt x="1298" y="1011"/>
                  </a:lnTo>
                  <a:lnTo>
                    <a:pt x="1297" y="1092"/>
                  </a:lnTo>
                  <a:lnTo>
                    <a:pt x="1293" y="1169"/>
                  </a:lnTo>
                  <a:lnTo>
                    <a:pt x="1288" y="1234"/>
                  </a:lnTo>
                  <a:lnTo>
                    <a:pt x="1284" y="1277"/>
                  </a:lnTo>
                  <a:lnTo>
                    <a:pt x="569" y="1280"/>
                  </a:lnTo>
                  <a:lnTo>
                    <a:pt x="570" y="1403"/>
                  </a:lnTo>
                  <a:lnTo>
                    <a:pt x="572" y="1515"/>
                  </a:lnTo>
                  <a:lnTo>
                    <a:pt x="575" y="1616"/>
                  </a:lnTo>
                  <a:lnTo>
                    <a:pt x="580" y="1708"/>
                  </a:lnTo>
                  <a:lnTo>
                    <a:pt x="588" y="1789"/>
                  </a:lnTo>
                  <a:lnTo>
                    <a:pt x="599" y="1861"/>
                  </a:lnTo>
                  <a:lnTo>
                    <a:pt x="614" y="1924"/>
                  </a:lnTo>
                  <a:lnTo>
                    <a:pt x="632" y="1977"/>
                  </a:lnTo>
                  <a:lnTo>
                    <a:pt x="656" y="2021"/>
                  </a:lnTo>
                  <a:lnTo>
                    <a:pt x="685" y="2057"/>
                  </a:lnTo>
                  <a:lnTo>
                    <a:pt x="720" y="2084"/>
                  </a:lnTo>
                  <a:lnTo>
                    <a:pt x="761" y="2103"/>
                  </a:lnTo>
                  <a:lnTo>
                    <a:pt x="809" y="2114"/>
                  </a:lnTo>
                  <a:lnTo>
                    <a:pt x="864" y="2118"/>
                  </a:lnTo>
                  <a:lnTo>
                    <a:pt x="924" y="2114"/>
                  </a:lnTo>
                  <a:lnTo>
                    <a:pt x="974" y="2099"/>
                  </a:lnTo>
                  <a:lnTo>
                    <a:pt x="1014" y="2073"/>
                  </a:lnTo>
                  <a:lnTo>
                    <a:pt x="1047" y="2033"/>
                  </a:lnTo>
                  <a:lnTo>
                    <a:pt x="1071" y="1977"/>
                  </a:lnTo>
                  <a:lnTo>
                    <a:pt x="1088" y="1902"/>
                  </a:lnTo>
                  <a:lnTo>
                    <a:pt x="1097" y="1806"/>
                  </a:lnTo>
                  <a:lnTo>
                    <a:pt x="1100" y="1687"/>
                  </a:lnTo>
                  <a:lnTo>
                    <a:pt x="1098" y="1648"/>
                  </a:lnTo>
                  <a:lnTo>
                    <a:pt x="1094" y="1605"/>
                  </a:lnTo>
                  <a:lnTo>
                    <a:pt x="1089" y="1561"/>
                  </a:lnTo>
                  <a:lnTo>
                    <a:pt x="1085" y="1522"/>
                  </a:lnTo>
                  <a:lnTo>
                    <a:pt x="1285" y="1529"/>
                  </a:lnTo>
                  <a:lnTo>
                    <a:pt x="1293" y="1575"/>
                  </a:lnTo>
                  <a:lnTo>
                    <a:pt x="1299" y="1640"/>
                  </a:lnTo>
                  <a:lnTo>
                    <a:pt x="1303" y="1712"/>
                  </a:lnTo>
                  <a:lnTo>
                    <a:pt x="1305" y="1781"/>
                  </a:lnTo>
                  <a:lnTo>
                    <a:pt x="1305" y="14"/>
                  </a:lnTo>
                  <a:lnTo>
                    <a:pt x="1103" y="6"/>
                  </a:lnTo>
                  <a:lnTo>
                    <a:pt x="695" y="0"/>
                  </a:lnTo>
                  <a:lnTo>
                    <a:pt x="613" y="0"/>
                  </a:lnTo>
                  <a:lnTo>
                    <a:pt x="347" y="3"/>
                  </a:lnTo>
                  <a:lnTo>
                    <a:pt x="142" y="9"/>
                  </a:lnTo>
                  <a:lnTo>
                    <a:pt x="130" y="9"/>
                  </a:lnTo>
                  <a:lnTo>
                    <a:pt x="119" y="11"/>
                  </a:lnTo>
                  <a:lnTo>
                    <a:pt x="109" y="13"/>
                  </a:lnTo>
                  <a:lnTo>
                    <a:pt x="98" y="15"/>
                  </a:lnTo>
                  <a:lnTo>
                    <a:pt x="88" y="18"/>
                  </a:lnTo>
                  <a:lnTo>
                    <a:pt x="77" y="22"/>
                  </a:lnTo>
                  <a:lnTo>
                    <a:pt x="65" y="27"/>
                  </a:lnTo>
                  <a:lnTo>
                    <a:pt x="52" y="33"/>
                  </a:lnTo>
                  <a:lnTo>
                    <a:pt x="44" y="38"/>
                  </a:lnTo>
                  <a:lnTo>
                    <a:pt x="33" y="46"/>
                  </a:lnTo>
                  <a:lnTo>
                    <a:pt x="22" y="58"/>
                  </a:lnTo>
                  <a:lnTo>
                    <a:pt x="14" y="69"/>
                  </a:lnTo>
                  <a:lnTo>
                    <a:pt x="8" y="83"/>
                  </a:lnTo>
                  <a:lnTo>
                    <a:pt x="3" y="99"/>
                  </a:lnTo>
                  <a:lnTo>
                    <a:pt x="1" y="115"/>
                  </a:lnTo>
                  <a:lnTo>
                    <a:pt x="1" y="399"/>
                  </a:lnTo>
                  <a:lnTo>
                    <a:pt x="0" y="862"/>
                  </a:lnTo>
                  <a:lnTo>
                    <a:pt x="0" y="1169"/>
                  </a:lnTo>
                  <a:lnTo>
                    <a:pt x="0" y="1234"/>
                  </a:lnTo>
                  <a:lnTo>
                    <a:pt x="0" y="1292"/>
                  </a:lnTo>
                  <a:lnTo>
                    <a:pt x="1" y="1371"/>
                  </a:lnTo>
                  <a:lnTo>
                    <a:pt x="1" y="1449"/>
                  </a:lnTo>
                  <a:lnTo>
                    <a:pt x="2" y="1529"/>
                  </a:lnTo>
                  <a:lnTo>
                    <a:pt x="3" y="1605"/>
                  </a:lnTo>
                  <a:lnTo>
                    <a:pt x="4" y="1687"/>
                  </a:lnTo>
                  <a:lnTo>
                    <a:pt x="5" y="1763"/>
                  </a:lnTo>
                  <a:lnTo>
                    <a:pt x="7" y="1841"/>
                  </a:lnTo>
                  <a:lnTo>
                    <a:pt x="9" y="1924"/>
                  </a:lnTo>
                  <a:lnTo>
                    <a:pt x="11" y="1998"/>
                  </a:lnTo>
                  <a:lnTo>
                    <a:pt x="26" y="2464"/>
                  </a:lnTo>
                  <a:lnTo>
                    <a:pt x="26" y="2467"/>
                  </a:lnTo>
                  <a:lnTo>
                    <a:pt x="26" y="2471"/>
                  </a:lnTo>
                  <a:lnTo>
                    <a:pt x="28" y="2475"/>
                  </a:lnTo>
                  <a:lnTo>
                    <a:pt x="29" y="2478"/>
                  </a:lnTo>
                  <a:lnTo>
                    <a:pt x="36" y="2489"/>
                  </a:lnTo>
                  <a:lnTo>
                    <a:pt x="42" y="2490"/>
                  </a:lnTo>
                  <a:lnTo>
                    <a:pt x="46" y="2493"/>
                  </a:lnTo>
                  <a:lnTo>
                    <a:pt x="55" y="2496"/>
                  </a:lnTo>
                  <a:lnTo>
                    <a:pt x="61" y="2497"/>
                  </a:lnTo>
                  <a:lnTo>
                    <a:pt x="70" y="2497"/>
                  </a:lnTo>
                  <a:lnTo>
                    <a:pt x="147" y="2497"/>
                  </a:lnTo>
                  <a:lnTo>
                    <a:pt x="818" y="2490"/>
                  </a:lnTo>
                  <a:lnTo>
                    <a:pt x="1543" y="2470"/>
                  </a:lnTo>
                  <a:lnTo>
                    <a:pt x="1553" y="2469"/>
                  </a:lnTo>
                  <a:lnTo>
                    <a:pt x="1563" y="2467"/>
                  </a:lnTo>
                  <a:lnTo>
                    <a:pt x="1583" y="2463"/>
                  </a:lnTo>
                  <a:lnTo>
                    <a:pt x="1593" y="2460"/>
                  </a:lnTo>
                  <a:lnTo>
                    <a:pt x="1602" y="2454"/>
                  </a:lnTo>
                  <a:lnTo>
                    <a:pt x="1610" y="2449"/>
                  </a:lnTo>
                  <a:lnTo>
                    <a:pt x="1619" y="2441"/>
                  </a:lnTo>
                  <a:lnTo>
                    <a:pt x="1619" y="2431"/>
                  </a:lnTo>
                  <a:lnTo>
                    <a:pt x="1618" y="2275"/>
                  </a:lnTo>
                  <a:lnTo>
                    <a:pt x="1617" y="1998"/>
                  </a:lnTo>
                  <a:lnTo>
                    <a:pt x="1616" y="1881"/>
                  </a:lnTo>
                  <a:lnTo>
                    <a:pt x="1616" y="1806"/>
                  </a:lnTo>
                  <a:lnTo>
                    <a:pt x="1616" y="1684"/>
                  </a:lnTo>
                  <a:lnTo>
                    <a:pt x="1616" y="1522"/>
                  </a:lnTo>
                  <a:lnTo>
                    <a:pt x="1616" y="1411"/>
                  </a:lnTo>
                  <a:lnTo>
                    <a:pt x="1616" y="1332"/>
                  </a:lnTo>
                  <a:lnTo>
                    <a:pt x="1617" y="1254"/>
                  </a:lnTo>
                  <a:lnTo>
                    <a:pt x="1617" y="1169"/>
                  </a:lnTo>
                  <a:lnTo>
                    <a:pt x="1618" y="1092"/>
                  </a:lnTo>
                  <a:lnTo>
                    <a:pt x="1619" y="1011"/>
                  </a:lnTo>
                  <a:lnTo>
                    <a:pt x="1620" y="940"/>
                  </a:lnTo>
                  <a:lnTo>
                    <a:pt x="1621" y="862"/>
                  </a:lnTo>
                  <a:lnTo>
                    <a:pt x="1622" y="783"/>
                  </a:lnTo>
                  <a:lnTo>
                    <a:pt x="1623" y="705"/>
                  </a:lnTo>
                  <a:lnTo>
                    <a:pt x="1625" y="626"/>
                  </a:lnTo>
                  <a:lnTo>
                    <a:pt x="1627" y="548"/>
                  </a:lnTo>
                  <a:lnTo>
                    <a:pt x="1635" y="210"/>
                  </a:lnTo>
                  <a:lnTo>
                    <a:pt x="1638" y="83"/>
                  </a:lnTo>
                  <a:lnTo>
                    <a:pt x="1638" y="81"/>
                  </a:lnTo>
                  <a:lnTo>
                    <a:pt x="1638" y="82"/>
                  </a:lnTo>
                </a:path>
              </a:pathLst>
            </a:custGeom>
            <a:grpFill/>
            <a:ln>
              <a:noFill/>
            </a:ln>
          </p:spPr>
          <p:txBody>
            <a:bodyPr rot="0" vert="horz" wrap="square" lIns="68580" tIns="34290" rIns="68580" bIns="34290" anchor="t" anchorCtr="0" upright="1">
              <a:noAutofit/>
            </a:bodyPr>
            <a:lstStyle/>
            <a:p>
              <a:endParaRPr lang="de-CH" sz="1350"/>
            </a:p>
          </p:txBody>
        </p:sp>
        <p:sp>
          <p:nvSpPr>
            <p:cNvPr id="7" name="AutoShape 8">
              <a:extLst>
                <a:ext uri="{FF2B5EF4-FFF2-40B4-BE49-F238E27FC236}">
                  <a16:creationId xmlns:a16="http://schemas.microsoft.com/office/drawing/2014/main" id="{94149702-F564-4AC5-8E16-D5BE2BD7A899}"/>
                </a:ext>
              </a:extLst>
            </p:cNvPr>
            <p:cNvSpPr>
              <a:spLocks noChangeAspect="1" noEditPoints="1" noChangeArrowheads="1" noChangeShapeType="1" noTextEdit="1"/>
            </p:cNvSpPr>
            <p:nvPr/>
          </p:nvSpPr>
          <p:spPr bwMode="auto">
            <a:xfrm>
              <a:off x="0" y="3852545"/>
              <a:ext cx="1061085" cy="1602105"/>
            </a:xfrm>
            <a:custGeom>
              <a:avLst/>
              <a:gdLst>
                <a:gd name="T0" fmla="+- 0 3993 3182"/>
                <a:gd name="T1" fmla="*/ T0 w 1671"/>
                <a:gd name="T2" fmla="+- 0 10991 9772"/>
                <a:gd name="T3" fmla="*/ 10991 h 2523"/>
                <a:gd name="T4" fmla="+- 0 3799 3182"/>
                <a:gd name="T5" fmla="*/ T4 w 1671"/>
                <a:gd name="T6" fmla="+- 0 11144 9772"/>
                <a:gd name="T7" fmla="*/ 11144 h 2523"/>
                <a:gd name="T8" fmla="+- 0 3709 3182"/>
                <a:gd name="T9" fmla="*/ T8 w 1671"/>
                <a:gd name="T10" fmla="+- 0 11409 9772"/>
                <a:gd name="T11" fmla="*/ 11409 h 2523"/>
                <a:gd name="T12" fmla="+- 0 3749 3182"/>
                <a:gd name="T13" fmla="*/ T12 w 1671"/>
                <a:gd name="T14" fmla="+- 0 11797 9772"/>
                <a:gd name="T15" fmla="*/ 11797 h 2523"/>
                <a:gd name="T16" fmla="+- 0 3939 3182"/>
                <a:gd name="T17" fmla="*/ T16 w 1671"/>
                <a:gd name="T18" fmla="+- 0 11909 9772"/>
                <a:gd name="T19" fmla="*/ 11909 h 2523"/>
                <a:gd name="T20" fmla="+- 0 4159 3182"/>
                <a:gd name="T21" fmla="*/ T20 w 1671"/>
                <a:gd name="T22" fmla="+- 0 11750 9772"/>
                <a:gd name="T23" fmla="*/ 11750 h 2523"/>
                <a:gd name="T24" fmla="+- 0 4852 3182"/>
                <a:gd name="T25" fmla="*/ T24 w 1671"/>
                <a:gd name="T26" fmla="+- 0 9881 9772"/>
                <a:gd name="T27" fmla="*/ 9881 h 2523"/>
                <a:gd name="T28" fmla="+- 0 4831 3182"/>
                <a:gd name="T29" fmla="*/ T28 w 1671"/>
                <a:gd name="T30" fmla="+- 0 9838 9772"/>
                <a:gd name="T31" fmla="*/ 9838 h 2523"/>
                <a:gd name="T32" fmla="+- 0 4781 3182"/>
                <a:gd name="T33" fmla="*/ T32 w 1671"/>
                <a:gd name="T34" fmla="+- 0 9818 9772"/>
                <a:gd name="T35" fmla="*/ 9818 h 2523"/>
                <a:gd name="T36" fmla="+- 0 4517 3182"/>
                <a:gd name="T37" fmla="*/ T36 w 1671"/>
                <a:gd name="T38" fmla="+- 0 12059 9772"/>
                <a:gd name="T39" fmla="*/ 12059 h 2523"/>
                <a:gd name="T40" fmla="+- 0 4288 3182"/>
                <a:gd name="T41" fmla="*/ T40 w 1671"/>
                <a:gd name="T42" fmla="+- 0 12071 9772"/>
                <a:gd name="T43" fmla="*/ 12071 h 2523"/>
                <a:gd name="T44" fmla="+- 0 4218 3182"/>
                <a:gd name="T45" fmla="*/ T44 w 1671"/>
                <a:gd name="T46" fmla="+- 0 11914 9772"/>
                <a:gd name="T47" fmla="*/ 11914 h 2523"/>
                <a:gd name="T48" fmla="+- 0 3959 3182"/>
                <a:gd name="T49" fmla="*/ T48 w 1671"/>
                <a:gd name="T50" fmla="+- 0 12066 9772"/>
                <a:gd name="T51" fmla="*/ 12066 h 2523"/>
                <a:gd name="T52" fmla="+- 0 3713 3182"/>
                <a:gd name="T53" fmla="*/ T52 w 1671"/>
                <a:gd name="T54" fmla="+- 0 12043 9772"/>
                <a:gd name="T55" fmla="*/ 12043 h 2523"/>
                <a:gd name="T56" fmla="+- 0 3550 3182"/>
                <a:gd name="T57" fmla="*/ T56 w 1671"/>
                <a:gd name="T58" fmla="+- 0 11901 9772"/>
                <a:gd name="T59" fmla="*/ 11901 h 2523"/>
                <a:gd name="T60" fmla="+- 0 3476 3182"/>
                <a:gd name="T61" fmla="*/ T60 w 1671"/>
                <a:gd name="T62" fmla="+- 0 11569 9772"/>
                <a:gd name="T63" fmla="*/ 11569 h 2523"/>
                <a:gd name="T64" fmla="+- 0 3519 3182"/>
                <a:gd name="T65" fmla="*/ T64 w 1671"/>
                <a:gd name="T66" fmla="+- 0 11212 9772"/>
                <a:gd name="T67" fmla="*/ 11212 h 2523"/>
                <a:gd name="T68" fmla="+- 0 3671 3182"/>
                <a:gd name="T69" fmla="*/ T68 w 1671"/>
                <a:gd name="T70" fmla="+- 0 11008 9772"/>
                <a:gd name="T71" fmla="*/ 11008 h 2523"/>
                <a:gd name="T72" fmla="+- 0 3920 3182"/>
                <a:gd name="T73" fmla="*/ T72 w 1671"/>
                <a:gd name="T74" fmla="+- 0 10867 9772"/>
                <a:gd name="T75" fmla="*/ 10867 h 2523"/>
                <a:gd name="T76" fmla="+- 0 4208 3182"/>
                <a:gd name="T77" fmla="*/ T76 w 1671"/>
                <a:gd name="T78" fmla="+- 0 10697 9772"/>
                <a:gd name="T79" fmla="*/ 10697 h 2523"/>
                <a:gd name="T80" fmla="+- 0 4228 3182"/>
                <a:gd name="T81" fmla="*/ T80 w 1671"/>
                <a:gd name="T82" fmla="+- 0 10458 9772"/>
                <a:gd name="T83" fmla="*/ 10458 h 2523"/>
                <a:gd name="T84" fmla="+- 0 4118 3182"/>
                <a:gd name="T85" fmla="*/ T84 w 1671"/>
                <a:gd name="T86" fmla="+- 0 10193 9772"/>
                <a:gd name="T87" fmla="*/ 10193 h 2523"/>
                <a:gd name="T88" fmla="+- 0 3897 3182"/>
                <a:gd name="T89" fmla="*/ T88 w 1671"/>
                <a:gd name="T90" fmla="+- 0 10185 9772"/>
                <a:gd name="T91" fmla="*/ 10185 h 2523"/>
                <a:gd name="T92" fmla="+- 0 3767 3182"/>
                <a:gd name="T93" fmla="*/ T92 w 1671"/>
                <a:gd name="T94" fmla="+- 0 10414 9772"/>
                <a:gd name="T95" fmla="*/ 10414 h 2523"/>
                <a:gd name="T96" fmla="+- 0 3789 3182"/>
                <a:gd name="T97" fmla="*/ T96 w 1671"/>
                <a:gd name="T98" fmla="+- 0 10623 9772"/>
                <a:gd name="T99" fmla="*/ 10623 h 2523"/>
                <a:gd name="T100" fmla="+- 0 3562 3182"/>
                <a:gd name="T101" fmla="*/ T100 w 1671"/>
                <a:gd name="T102" fmla="+- 0 10483 9772"/>
                <a:gd name="T103" fmla="*/ 10483 h 2523"/>
                <a:gd name="T104" fmla="+- 0 3612 3182"/>
                <a:gd name="T105" fmla="*/ T104 w 1671"/>
                <a:gd name="T106" fmla="+- 0 10200 9772"/>
                <a:gd name="T107" fmla="*/ 10200 h 2523"/>
                <a:gd name="T108" fmla="+- 0 3804 3182"/>
                <a:gd name="T109" fmla="*/ T108 w 1671"/>
                <a:gd name="T110" fmla="+- 0 10044 9772"/>
                <a:gd name="T111" fmla="*/ 10044 h 2523"/>
                <a:gd name="T112" fmla="+- 0 4133 3182"/>
                <a:gd name="T113" fmla="*/ T112 w 1671"/>
                <a:gd name="T114" fmla="+- 0 10026 9772"/>
                <a:gd name="T115" fmla="*/ 10026 h 2523"/>
                <a:gd name="T116" fmla="+- 0 4379 3182"/>
                <a:gd name="T117" fmla="*/ T116 w 1671"/>
                <a:gd name="T118" fmla="+- 0 10156 9772"/>
                <a:gd name="T119" fmla="*/ 10156 h 2523"/>
                <a:gd name="T120" fmla="+- 0 4443 3182"/>
                <a:gd name="T121" fmla="*/ T120 w 1671"/>
                <a:gd name="T122" fmla="+- 0 10407 9772"/>
                <a:gd name="T123" fmla="*/ 10407 h 2523"/>
                <a:gd name="T124" fmla="+- 0 4436 3182"/>
                <a:gd name="T125" fmla="*/ T124 w 1671"/>
                <a:gd name="T126" fmla="+- 0 11920 9772"/>
                <a:gd name="T127" fmla="*/ 11920 h 2523"/>
                <a:gd name="T128" fmla="+- 0 4545 3182"/>
                <a:gd name="T129" fmla="*/ T128 w 1671"/>
                <a:gd name="T130" fmla="+- 0 11917 9772"/>
                <a:gd name="T131" fmla="*/ 11917 h 2523"/>
                <a:gd name="T132" fmla="+- 0 4306 3182"/>
                <a:gd name="T133" fmla="*/ T132 w 1671"/>
                <a:gd name="T134" fmla="+- 0 9788 9772"/>
                <a:gd name="T135" fmla="*/ 9788 h 2523"/>
                <a:gd name="T136" fmla="+- 0 3329 3182"/>
                <a:gd name="T137" fmla="*/ T136 w 1671"/>
                <a:gd name="T138" fmla="+- 0 9772 9772"/>
                <a:gd name="T139" fmla="*/ 9772 h 2523"/>
                <a:gd name="T140" fmla="+- 0 3282 3182"/>
                <a:gd name="T141" fmla="*/ T140 w 1671"/>
                <a:gd name="T142" fmla="+- 0 9779 9772"/>
                <a:gd name="T143" fmla="*/ 9779 h 2523"/>
                <a:gd name="T144" fmla="+- 0 3233 3182"/>
                <a:gd name="T145" fmla="*/ T144 w 1671"/>
                <a:gd name="T146" fmla="+- 0 9800 9772"/>
                <a:gd name="T147" fmla="*/ 9800 h 2523"/>
                <a:gd name="T148" fmla="+- 0 3203 3182"/>
                <a:gd name="T149" fmla="*/ T148 w 1671"/>
                <a:gd name="T150" fmla="+- 0 9829 9772"/>
                <a:gd name="T151" fmla="*/ 9829 h 2523"/>
                <a:gd name="T152" fmla="+- 0 3187 3182"/>
                <a:gd name="T153" fmla="*/ T152 w 1671"/>
                <a:gd name="T154" fmla="+- 0 9880 9772"/>
                <a:gd name="T155" fmla="*/ 9880 h 2523"/>
                <a:gd name="T156" fmla="+- 0 3183 3182"/>
                <a:gd name="T157" fmla="*/ T156 w 1671"/>
                <a:gd name="T158" fmla="+- 0 10209 9772"/>
                <a:gd name="T159" fmla="*/ 10209 h 2523"/>
                <a:gd name="T160" fmla="+- 0 3182 3182"/>
                <a:gd name="T161" fmla="*/ T160 w 1671"/>
                <a:gd name="T162" fmla="+- 0 10465 9772"/>
                <a:gd name="T163" fmla="*/ 10465 h 2523"/>
                <a:gd name="T164" fmla="+- 0 3183 3182"/>
                <a:gd name="T165" fmla="*/ T164 w 1671"/>
                <a:gd name="T166" fmla="+- 0 10984 9772"/>
                <a:gd name="T167" fmla="*/ 10984 h 2523"/>
                <a:gd name="T168" fmla="+- 0 3185 3182"/>
                <a:gd name="T169" fmla="*/ T168 w 1671"/>
                <a:gd name="T170" fmla="+- 0 11301 9772"/>
                <a:gd name="T171" fmla="*/ 11301 h 2523"/>
                <a:gd name="T172" fmla="+- 0 3189 3182"/>
                <a:gd name="T173" fmla="*/ T172 w 1671"/>
                <a:gd name="T174" fmla="+- 0 11617 9772"/>
                <a:gd name="T175" fmla="*/ 11617 h 2523"/>
                <a:gd name="T176" fmla="+- 0 3197 3182"/>
                <a:gd name="T177" fmla="*/ T176 w 1671"/>
                <a:gd name="T178" fmla="+- 0 12222 9772"/>
                <a:gd name="T179" fmla="*/ 12222 h 2523"/>
                <a:gd name="T180" fmla="+- 0 3207 3182"/>
                <a:gd name="T181" fmla="*/ T180 w 1671"/>
                <a:gd name="T182" fmla="+- 0 12266 9772"/>
                <a:gd name="T183" fmla="*/ 12266 h 2523"/>
                <a:gd name="T184" fmla="+- 0 3251 3182"/>
                <a:gd name="T185" fmla="*/ T184 w 1671"/>
                <a:gd name="T186" fmla="+- 0 12286 9772"/>
                <a:gd name="T187" fmla="*/ 12286 h 2523"/>
                <a:gd name="T188" fmla="+- 0 4715 3182"/>
                <a:gd name="T189" fmla="*/ T188 w 1671"/>
                <a:gd name="T190" fmla="+- 0 12287 9772"/>
                <a:gd name="T191" fmla="*/ 12287 h 2523"/>
                <a:gd name="T192" fmla="+- 0 4759 3182"/>
                <a:gd name="T193" fmla="*/ T192 w 1671"/>
                <a:gd name="T194" fmla="+- 0 12273 9772"/>
                <a:gd name="T195" fmla="*/ 12273 h 2523"/>
                <a:gd name="T196" fmla="+- 0 4774 3182"/>
                <a:gd name="T197" fmla="*/ T196 w 1671"/>
                <a:gd name="T198" fmla="+- 0 12168 9772"/>
                <a:gd name="T199" fmla="*/ 12168 h 2523"/>
                <a:gd name="T200" fmla="+- 0 4781 3182"/>
                <a:gd name="T201" fmla="*/ T200 w 1671"/>
                <a:gd name="T202" fmla="+- 0 11838 9772"/>
                <a:gd name="T203" fmla="*/ 11838 h 2523"/>
                <a:gd name="T204" fmla="+- 0 4789 3182"/>
                <a:gd name="T205" fmla="*/ T204 w 1671"/>
                <a:gd name="T206" fmla="+- 0 11536 9772"/>
                <a:gd name="T207" fmla="*/ 11536 h 2523"/>
                <a:gd name="T208" fmla="+- 0 4799 3182"/>
                <a:gd name="T209" fmla="*/ T208 w 1671"/>
                <a:gd name="T210" fmla="+- 0 11221 9772"/>
                <a:gd name="T211" fmla="*/ 11221 h 2523"/>
                <a:gd name="T212" fmla="+- 0 4810 3182"/>
                <a:gd name="T213" fmla="*/ T212 w 1671"/>
                <a:gd name="T214" fmla="+- 0 10900 9772"/>
                <a:gd name="T215" fmla="*/ 10900 h 2523"/>
                <a:gd name="T216" fmla="+- 0 4823 3182"/>
                <a:gd name="T217" fmla="*/ T216 w 1671"/>
                <a:gd name="T218" fmla="+- 0 10587 9772"/>
                <a:gd name="T219" fmla="*/ 10587 h 2523"/>
                <a:gd name="T220" fmla="+- 0 4847 3182"/>
                <a:gd name="T221" fmla="*/ T220 w 1671"/>
                <a:gd name="T222" fmla="+- 0 10018 9772"/>
                <a:gd name="T223" fmla="*/ 10018 h 252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</a:cxnLst>
              <a:rect l="0" t="0" r="r" b="b"/>
              <a:pathLst>
                <a:path w="1671" h="2523">
                  <a:moveTo>
                    <a:pt x="1024" y="1142"/>
                  </a:moveTo>
                  <a:lnTo>
                    <a:pt x="946" y="1166"/>
                  </a:lnTo>
                  <a:lnTo>
                    <a:pt x="875" y="1191"/>
                  </a:lnTo>
                  <a:lnTo>
                    <a:pt x="811" y="1219"/>
                  </a:lnTo>
                  <a:lnTo>
                    <a:pt x="753" y="1250"/>
                  </a:lnTo>
                  <a:lnTo>
                    <a:pt x="701" y="1285"/>
                  </a:lnTo>
                  <a:lnTo>
                    <a:pt x="656" y="1325"/>
                  </a:lnTo>
                  <a:lnTo>
                    <a:pt x="617" y="1372"/>
                  </a:lnTo>
                  <a:lnTo>
                    <a:pt x="585" y="1425"/>
                  </a:lnTo>
                  <a:lnTo>
                    <a:pt x="559" y="1486"/>
                  </a:lnTo>
                  <a:lnTo>
                    <a:pt x="539" y="1557"/>
                  </a:lnTo>
                  <a:lnTo>
                    <a:pt x="527" y="1637"/>
                  </a:lnTo>
                  <a:lnTo>
                    <a:pt x="520" y="1728"/>
                  </a:lnTo>
                  <a:lnTo>
                    <a:pt x="523" y="1853"/>
                  </a:lnTo>
                  <a:lnTo>
                    <a:pt x="539" y="1952"/>
                  </a:lnTo>
                  <a:lnTo>
                    <a:pt x="567" y="2025"/>
                  </a:lnTo>
                  <a:lnTo>
                    <a:pt x="605" y="2077"/>
                  </a:lnTo>
                  <a:lnTo>
                    <a:pt x="650" y="2111"/>
                  </a:lnTo>
                  <a:lnTo>
                    <a:pt x="702" y="2130"/>
                  </a:lnTo>
                  <a:lnTo>
                    <a:pt x="757" y="2137"/>
                  </a:lnTo>
                  <a:lnTo>
                    <a:pt x="830" y="2126"/>
                  </a:lnTo>
                  <a:lnTo>
                    <a:pt x="892" y="2091"/>
                  </a:lnTo>
                  <a:lnTo>
                    <a:pt x="941" y="2040"/>
                  </a:lnTo>
                  <a:lnTo>
                    <a:pt x="977" y="1978"/>
                  </a:lnTo>
                  <a:lnTo>
                    <a:pt x="999" y="1911"/>
                  </a:lnTo>
                  <a:lnTo>
                    <a:pt x="1024" y="1142"/>
                  </a:lnTo>
                  <a:moveTo>
                    <a:pt x="1670" y="119"/>
                  </a:moveTo>
                  <a:lnTo>
                    <a:pt x="1670" y="109"/>
                  </a:lnTo>
                  <a:lnTo>
                    <a:pt x="1668" y="99"/>
                  </a:lnTo>
                  <a:lnTo>
                    <a:pt x="1664" y="88"/>
                  </a:lnTo>
                  <a:lnTo>
                    <a:pt x="1658" y="78"/>
                  </a:lnTo>
                  <a:lnTo>
                    <a:pt x="1649" y="66"/>
                  </a:lnTo>
                  <a:lnTo>
                    <a:pt x="1637" y="58"/>
                  </a:lnTo>
                  <a:lnTo>
                    <a:pt x="1617" y="49"/>
                  </a:lnTo>
                  <a:lnTo>
                    <a:pt x="1608" y="47"/>
                  </a:lnTo>
                  <a:lnTo>
                    <a:pt x="1599" y="46"/>
                  </a:lnTo>
                  <a:lnTo>
                    <a:pt x="1381" y="30"/>
                  </a:lnTo>
                  <a:lnTo>
                    <a:pt x="1381" y="2135"/>
                  </a:lnTo>
                  <a:lnTo>
                    <a:pt x="1377" y="2270"/>
                  </a:lnTo>
                  <a:lnTo>
                    <a:pt x="1335" y="2287"/>
                  </a:lnTo>
                  <a:lnTo>
                    <a:pt x="1283" y="2302"/>
                  </a:lnTo>
                  <a:lnTo>
                    <a:pt x="1225" y="2312"/>
                  </a:lnTo>
                  <a:lnTo>
                    <a:pt x="1162" y="2314"/>
                  </a:lnTo>
                  <a:lnTo>
                    <a:pt x="1106" y="2299"/>
                  </a:lnTo>
                  <a:lnTo>
                    <a:pt x="1101" y="2298"/>
                  </a:lnTo>
                  <a:lnTo>
                    <a:pt x="1064" y="2258"/>
                  </a:lnTo>
                  <a:lnTo>
                    <a:pt x="1043" y="2204"/>
                  </a:lnTo>
                  <a:lnTo>
                    <a:pt x="1036" y="2142"/>
                  </a:lnTo>
                  <a:lnTo>
                    <a:pt x="985" y="2197"/>
                  </a:lnTo>
                  <a:lnTo>
                    <a:pt x="925" y="2242"/>
                  </a:lnTo>
                  <a:lnTo>
                    <a:pt x="856" y="2275"/>
                  </a:lnTo>
                  <a:lnTo>
                    <a:pt x="777" y="2294"/>
                  </a:lnTo>
                  <a:lnTo>
                    <a:pt x="689" y="2299"/>
                  </a:lnTo>
                  <a:lnTo>
                    <a:pt x="634" y="2295"/>
                  </a:lnTo>
                  <a:lnTo>
                    <a:pt x="581" y="2286"/>
                  </a:lnTo>
                  <a:lnTo>
                    <a:pt x="531" y="2271"/>
                  </a:lnTo>
                  <a:lnTo>
                    <a:pt x="484" y="2249"/>
                  </a:lnTo>
                  <a:lnTo>
                    <a:pt x="440" y="2219"/>
                  </a:lnTo>
                  <a:lnTo>
                    <a:pt x="401" y="2179"/>
                  </a:lnTo>
                  <a:lnTo>
                    <a:pt x="368" y="2129"/>
                  </a:lnTo>
                  <a:lnTo>
                    <a:pt x="339" y="2066"/>
                  </a:lnTo>
                  <a:lnTo>
                    <a:pt x="317" y="1991"/>
                  </a:lnTo>
                  <a:lnTo>
                    <a:pt x="302" y="1902"/>
                  </a:lnTo>
                  <a:lnTo>
                    <a:pt x="294" y="1797"/>
                  </a:lnTo>
                  <a:lnTo>
                    <a:pt x="294" y="1677"/>
                  </a:lnTo>
                  <a:lnTo>
                    <a:pt x="301" y="1587"/>
                  </a:lnTo>
                  <a:lnTo>
                    <a:pt x="315" y="1509"/>
                  </a:lnTo>
                  <a:lnTo>
                    <a:pt x="337" y="1440"/>
                  </a:lnTo>
                  <a:lnTo>
                    <a:pt x="365" y="1379"/>
                  </a:lnTo>
                  <a:lnTo>
                    <a:pt x="400" y="1325"/>
                  </a:lnTo>
                  <a:lnTo>
                    <a:pt x="441" y="1278"/>
                  </a:lnTo>
                  <a:lnTo>
                    <a:pt x="489" y="1236"/>
                  </a:lnTo>
                  <a:lnTo>
                    <a:pt x="543" y="1197"/>
                  </a:lnTo>
                  <a:lnTo>
                    <a:pt x="602" y="1162"/>
                  </a:lnTo>
                  <a:lnTo>
                    <a:pt x="667" y="1128"/>
                  </a:lnTo>
                  <a:lnTo>
                    <a:pt x="738" y="1095"/>
                  </a:lnTo>
                  <a:lnTo>
                    <a:pt x="869" y="1037"/>
                  </a:lnTo>
                  <a:lnTo>
                    <a:pt x="967" y="992"/>
                  </a:lnTo>
                  <a:lnTo>
                    <a:pt x="1018" y="970"/>
                  </a:lnTo>
                  <a:lnTo>
                    <a:pt x="1026" y="925"/>
                  </a:lnTo>
                  <a:lnTo>
                    <a:pt x="1034" y="868"/>
                  </a:lnTo>
                  <a:lnTo>
                    <a:pt x="1035" y="852"/>
                  </a:lnTo>
                  <a:lnTo>
                    <a:pt x="1041" y="790"/>
                  </a:lnTo>
                  <a:lnTo>
                    <a:pt x="1046" y="686"/>
                  </a:lnTo>
                  <a:lnTo>
                    <a:pt x="1040" y="590"/>
                  </a:lnTo>
                  <a:lnTo>
                    <a:pt x="1018" y="515"/>
                  </a:lnTo>
                  <a:lnTo>
                    <a:pt x="982" y="459"/>
                  </a:lnTo>
                  <a:lnTo>
                    <a:pt x="936" y="421"/>
                  </a:lnTo>
                  <a:lnTo>
                    <a:pt x="884" y="399"/>
                  </a:lnTo>
                  <a:lnTo>
                    <a:pt x="828" y="391"/>
                  </a:lnTo>
                  <a:lnTo>
                    <a:pt x="771" y="395"/>
                  </a:lnTo>
                  <a:lnTo>
                    <a:pt x="715" y="413"/>
                  </a:lnTo>
                  <a:lnTo>
                    <a:pt x="666" y="445"/>
                  </a:lnTo>
                  <a:lnTo>
                    <a:pt x="625" y="493"/>
                  </a:lnTo>
                  <a:lnTo>
                    <a:pt x="597" y="559"/>
                  </a:lnTo>
                  <a:lnTo>
                    <a:pt x="585" y="642"/>
                  </a:lnTo>
                  <a:lnTo>
                    <a:pt x="585" y="693"/>
                  </a:lnTo>
                  <a:lnTo>
                    <a:pt x="590" y="749"/>
                  </a:lnTo>
                  <a:lnTo>
                    <a:pt x="598" y="804"/>
                  </a:lnTo>
                  <a:lnTo>
                    <a:pt x="607" y="851"/>
                  </a:lnTo>
                  <a:lnTo>
                    <a:pt x="405" y="852"/>
                  </a:lnTo>
                  <a:lnTo>
                    <a:pt x="397" y="815"/>
                  </a:lnTo>
                  <a:lnTo>
                    <a:pt x="387" y="768"/>
                  </a:lnTo>
                  <a:lnTo>
                    <a:pt x="380" y="711"/>
                  </a:lnTo>
                  <a:lnTo>
                    <a:pt x="379" y="646"/>
                  </a:lnTo>
                  <a:lnTo>
                    <a:pt x="386" y="563"/>
                  </a:lnTo>
                  <a:lnTo>
                    <a:pt x="403" y="490"/>
                  </a:lnTo>
                  <a:lnTo>
                    <a:pt x="430" y="428"/>
                  </a:lnTo>
                  <a:lnTo>
                    <a:pt x="465" y="375"/>
                  </a:lnTo>
                  <a:lnTo>
                    <a:pt x="509" y="332"/>
                  </a:lnTo>
                  <a:lnTo>
                    <a:pt x="561" y="297"/>
                  </a:lnTo>
                  <a:lnTo>
                    <a:pt x="622" y="272"/>
                  </a:lnTo>
                  <a:lnTo>
                    <a:pt x="692" y="255"/>
                  </a:lnTo>
                  <a:lnTo>
                    <a:pt x="769" y="246"/>
                  </a:lnTo>
                  <a:lnTo>
                    <a:pt x="854" y="246"/>
                  </a:lnTo>
                  <a:lnTo>
                    <a:pt x="951" y="254"/>
                  </a:lnTo>
                  <a:lnTo>
                    <a:pt x="1032" y="273"/>
                  </a:lnTo>
                  <a:lnTo>
                    <a:pt x="1100" y="301"/>
                  </a:lnTo>
                  <a:lnTo>
                    <a:pt x="1154" y="339"/>
                  </a:lnTo>
                  <a:lnTo>
                    <a:pt x="1197" y="384"/>
                  </a:lnTo>
                  <a:lnTo>
                    <a:pt x="1228" y="437"/>
                  </a:lnTo>
                  <a:lnTo>
                    <a:pt x="1248" y="497"/>
                  </a:lnTo>
                  <a:lnTo>
                    <a:pt x="1259" y="563"/>
                  </a:lnTo>
                  <a:lnTo>
                    <a:pt x="1261" y="635"/>
                  </a:lnTo>
                  <a:lnTo>
                    <a:pt x="1216" y="2006"/>
                  </a:lnTo>
                  <a:lnTo>
                    <a:pt x="1218" y="2074"/>
                  </a:lnTo>
                  <a:lnTo>
                    <a:pt x="1230" y="2121"/>
                  </a:lnTo>
                  <a:lnTo>
                    <a:pt x="1254" y="2148"/>
                  </a:lnTo>
                  <a:lnTo>
                    <a:pt x="1292" y="2158"/>
                  </a:lnTo>
                  <a:lnTo>
                    <a:pt x="1318" y="2157"/>
                  </a:lnTo>
                  <a:lnTo>
                    <a:pt x="1342" y="2152"/>
                  </a:lnTo>
                  <a:lnTo>
                    <a:pt x="1363" y="2145"/>
                  </a:lnTo>
                  <a:lnTo>
                    <a:pt x="1381" y="2135"/>
                  </a:lnTo>
                  <a:lnTo>
                    <a:pt x="1381" y="30"/>
                  </a:lnTo>
                  <a:lnTo>
                    <a:pt x="1371" y="30"/>
                  </a:lnTo>
                  <a:lnTo>
                    <a:pt x="1124" y="16"/>
                  </a:lnTo>
                  <a:lnTo>
                    <a:pt x="795" y="6"/>
                  </a:lnTo>
                  <a:lnTo>
                    <a:pt x="548" y="1"/>
                  </a:lnTo>
                  <a:lnTo>
                    <a:pt x="301" y="0"/>
                  </a:lnTo>
                  <a:lnTo>
                    <a:pt x="147" y="0"/>
                  </a:lnTo>
                  <a:lnTo>
                    <a:pt x="134" y="1"/>
                  </a:lnTo>
                  <a:lnTo>
                    <a:pt x="122" y="2"/>
                  </a:lnTo>
                  <a:lnTo>
                    <a:pt x="111" y="4"/>
                  </a:lnTo>
                  <a:lnTo>
                    <a:pt x="100" y="7"/>
                  </a:lnTo>
                  <a:lnTo>
                    <a:pt x="88" y="10"/>
                  </a:lnTo>
                  <a:lnTo>
                    <a:pt x="77" y="14"/>
                  </a:lnTo>
                  <a:lnTo>
                    <a:pt x="64" y="20"/>
                  </a:lnTo>
                  <a:lnTo>
                    <a:pt x="51" y="28"/>
                  </a:lnTo>
                  <a:lnTo>
                    <a:pt x="44" y="33"/>
                  </a:lnTo>
                  <a:lnTo>
                    <a:pt x="36" y="40"/>
                  </a:lnTo>
                  <a:lnTo>
                    <a:pt x="29" y="47"/>
                  </a:lnTo>
                  <a:lnTo>
                    <a:pt x="21" y="57"/>
                  </a:lnTo>
                  <a:lnTo>
                    <a:pt x="15" y="68"/>
                  </a:lnTo>
                  <a:lnTo>
                    <a:pt x="9" y="82"/>
                  </a:lnTo>
                  <a:lnTo>
                    <a:pt x="6" y="96"/>
                  </a:lnTo>
                  <a:lnTo>
                    <a:pt x="5" y="108"/>
                  </a:lnTo>
                  <a:lnTo>
                    <a:pt x="4" y="187"/>
                  </a:lnTo>
                  <a:lnTo>
                    <a:pt x="3" y="273"/>
                  </a:lnTo>
                  <a:lnTo>
                    <a:pt x="2" y="345"/>
                  </a:lnTo>
                  <a:lnTo>
                    <a:pt x="1" y="437"/>
                  </a:lnTo>
                  <a:lnTo>
                    <a:pt x="1" y="515"/>
                  </a:lnTo>
                  <a:lnTo>
                    <a:pt x="0" y="590"/>
                  </a:lnTo>
                  <a:lnTo>
                    <a:pt x="0" y="642"/>
                  </a:lnTo>
                  <a:lnTo>
                    <a:pt x="0" y="693"/>
                  </a:lnTo>
                  <a:lnTo>
                    <a:pt x="0" y="970"/>
                  </a:lnTo>
                  <a:lnTo>
                    <a:pt x="0" y="1037"/>
                  </a:lnTo>
                  <a:lnTo>
                    <a:pt x="0" y="1128"/>
                  </a:lnTo>
                  <a:lnTo>
                    <a:pt x="1" y="1212"/>
                  </a:lnTo>
                  <a:lnTo>
                    <a:pt x="1" y="1293"/>
                  </a:lnTo>
                  <a:lnTo>
                    <a:pt x="2" y="1379"/>
                  </a:lnTo>
                  <a:lnTo>
                    <a:pt x="2" y="1450"/>
                  </a:lnTo>
                  <a:lnTo>
                    <a:pt x="3" y="1529"/>
                  </a:lnTo>
                  <a:lnTo>
                    <a:pt x="4" y="1608"/>
                  </a:lnTo>
                  <a:lnTo>
                    <a:pt x="5" y="1687"/>
                  </a:lnTo>
                  <a:lnTo>
                    <a:pt x="6" y="1766"/>
                  </a:lnTo>
                  <a:lnTo>
                    <a:pt x="7" y="1845"/>
                  </a:lnTo>
                  <a:lnTo>
                    <a:pt x="8" y="1923"/>
                  </a:lnTo>
                  <a:lnTo>
                    <a:pt x="9" y="2006"/>
                  </a:lnTo>
                  <a:lnTo>
                    <a:pt x="10" y="2081"/>
                  </a:lnTo>
                  <a:lnTo>
                    <a:pt x="15" y="2450"/>
                  </a:lnTo>
                  <a:lnTo>
                    <a:pt x="15" y="2466"/>
                  </a:lnTo>
                  <a:lnTo>
                    <a:pt x="15" y="2475"/>
                  </a:lnTo>
                  <a:lnTo>
                    <a:pt x="19" y="2486"/>
                  </a:lnTo>
                  <a:lnTo>
                    <a:pt x="25" y="2494"/>
                  </a:lnTo>
                  <a:lnTo>
                    <a:pt x="36" y="2503"/>
                  </a:lnTo>
                  <a:lnTo>
                    <a:pt x="47" y="2509"/>
                  </a:lnTo>
                  <a:lnTo>
                    <a:pt x="58" y="2513"/>
                  </a:lnTo>
                  <a:lnTo>
                    <a:pt x="69" y="2514"/>
                  </a:lnTo>
                  <a:lnTo>
                    <a:pt x="953" y="2523"/>
                  </a:lnTo>
                  <a:lnTo>
                    <a:pt x="1364" y="2519"/>
                  </a:lnTo>
                  <a:lnTo>
                    <a:pt x="1518" y="2516"/>
                  </a:lnTo>
                  <a:lnTo>
                    <a:pt x="1533" y="2515"/>
                  </a:lnTo>
                  <a:lnTo>
                    <a:pt x="1548" y="2513"/>
                  </a:lnTo>
                  <a:lnTo>
                    <a:pt x="1558" y="2510"/>
                  </a:lnTo>
                  <a:lnTo>
                    <a:pt x="1568" y="2507"/>
                  </a:lnTo>
                  <a:lnTo>
                    <a:pt x="1577" y="2501"/>
                  </a:lnTo>
                  <a:lnTo>
                    <a:pt x="1585" y="2495"/>
                  </a:lnTo>
                  <a:lnTo>
                    <a:pt x="1591" y="2486"/>
                  </a:lnTo>
                  <a:lnTo>
                    <a:pt x="1591" y="2466"/>
                  </a:lnTo>
                  <a:lnTo>
                    <a:pt x="1592" y="2396"/>
                  </a:lnTo>
                  <a:lnTo>
                    <a:pt x="1594" y="2314"/>
                  </a:lnTo>
                  <a:lnTo>
                    <a:pt x="1595" y="2239"/>
                  </a:lnTo>
                  <a:lnTo>
                    <a:pt x="1597" y="2135"/>
                  </a:lnTo>
                  <a:lnTo>
                    <a:pt x="1599" y="2066"/>
                  </a:lnTo>
                  <a:lnTo>
                    <a:pt x="1600" y="2001"/>
                  </a:lnTo>
                  <a:lnTo>
                    <a:pt x="1602" y="1922"/>
                  </a:lnTo>
                  <a:lnTo>
                    <a:pt x="1605" y="1843"/>
                  </a:lnTo>
                  <a:lnTo>
                    <a:pt x="1607" y="1764"/>
                  </a:lnTo>
                  <a:lnTo>
                    <a:pt x="1609" y="1685"/>
                  </a:lnTo>
                  <a:lnTo>
                    <a:pt x="1612" y="1607"/>
                  </a:lnTo>
                  <a:lnTo>
                    <a:pt x="1614" y="1528"/>
                  </a:lnTo>
                  <a:lnTo>
                    <a:pt x="1617" y="1449"/>
                  </a:lnTo>
                  <a:lnTo>
                    <a:pt x="1619" y="1370"/>
                  </a:lnTo>
                  <a:lnTo>
                    <a:pt x="1622" y="1291"/>
                  </a:lnTo>
                  <a:lnTo>
                    <a:pt x="1625" y="1212"/>
                  </a:lnTo>
                  <a:lnTo>
                    <a:pt x="1628" y="1128"/>
                  </a:lnTo>
                  <a:lnTo>
                    <a:pt x="1631" y="1055"/>
                  </a:lnTo>
                  <a:lnTo>
                    <a:pt x="1634" y="976"/>
                  </a:lnTo>
                  <a:lnTo>
                    <a:pt x="1637" y="897"/>
                  </a:lnTo>
                  <a:lnTo>
                    <a:pt x="1641" y="815"/>
                  </a:lnTo>
                  <a:lnTo>
                    <a:pt x="1644" y="739"/>
                  </a:lnTo>
                  <a:lnTo>
                    <a:pt x="1652" y="559"/>
                  </a:lnTo>
                  <a:lnTo>
                    <a:pt x="1655" y="490"/>
                  </a:lnTo>
                  <a:lnTo>
                    <a:pt x="1665" y="246"/>
                  </a:lnTo>
                  <a:lnTo>
                    <a:pt x="1670" y="135"/>
                  </a:lnTo>
                  <a:lnTo>
                    <a:pt x="1670" y="119"/>
                  </a:lnTo>
                </a:path>
              </a:pathLst>
            </a:custGeom>
            <a:grpFill/>
            <a:ln>
              <a:noFill/>
            </a:ln>
          </p:spPr>
          <p:txBody>
            <a:bodyPr rot="0" vert="horz" wrap="square" lIns="68580" tIns="34290" rIns="68580" bIns="34290" anchor="t" anchorCtr="0" upright="1">
              <a:noAutofit/>
            </a:bodyPr>
            <a:lstStyle/>
            <a:p>
              <a:endParaRPr lang="de-CH" sz="1350"/>
            </a:p>
          </p:txBody>
        </p:sp>
        <p:sp>
          <p:nvSpPr>
            <p:cNvPr id="8" name="AutoShape 7">
              <a:extLst>
                <a:ext uri="{FF2B5EF4-FFF2-40B4-BE49-F238E27FC236}">
                  <a16:creationId xmlns:a16="http://schemas.microsoft.com/office/drawing/2014/main" id="{309B541F-A332-40AA-82DE-A96651F75ED5}"/>
                </a:ext>
              </a:extLst>
            </p:cNvPr>
            <p:cNvSpPr>
              <a:spLocks noChangeAspect="1" noEditPoints="1" noChangeArrowheads="1" noChangeShapeType="1" noTextEdit="1"/>
            </p:cNvSpPr>
            <p:nvPr/>
          </p:nvSpPr>
          <p:spPr bwMode="auto">
            <a:xfrm>
              <a:off x="5715" y="2118360"/>
              <a:ext cx="1068705" cy="1593215"/>
            </a:xfrm>
            <a:custGeom>
              <a:avLst/>
              <a:gdLst>
                <a:gd name="T0" fmla="+- 0 4062 3191"/>
                <a:gd name="T1" fmla="*/ T0 w 1683"/>
                <a:gd name="T2" fmla="+- 0 8227 7041"/>
                <a:gd name="T3" fmla="*/ 8227 h 2509"/>
                <a:gd name="T4" fmla="+- 0 3841 3191"/>
                <a:gd name="T5" fmla="*/ T4 w 1683"/>
                <a:gd name="T6" fmla="+- 0 8391 7041"/>
                <a:gd name="T7" fmla="*/ 8391 h 2509"/>
                <a:gd name="T8" fmla="+- 0 3749 3191"/>
                <a:gd name="T9" fmla="*/ T8 w 1683"/>
                <a:gd name="T10" fmla="+- 0 8675 7041"/>
                <a:gd name="T11" fmla="*/ 8675 h 2509"/>
                <a:gd name="T12" fmla="+- 0 3808 3191"/>
                <a:gd name="T13" fmla="*/ T12 w 1683"/>
                <a:gd name="T14" fmla="+- 0 9069 7041"/>
                <a:gd name="T15" fmla="*/ 9069 h 2509"/>
                <a:gd name="T16" fmla="+- 0 4001 3191"/>
                <a:gd name="T17" fmla="*/ T16 w 1683"/>
                <a:gd name="T18" fmla="+- 0 9171 7041"/>
                <a:gd name="T19" fmla="*/ 9171 h 2509"/>
                <a:gd name="T20" fmla="+- 0 4212 3191"/>
                <a:gd name="T21" fmla="*/ T20 w 1683"/>
                <a:gd name="T22" fmla="+- 0 9002 7041"/>
                <a:gd name="T23" fmla="*/ 9002 h 2509"/>
                <a:gd name="T24" fmla="+- 0 4874 3191"/>
                <a:gd name="T25" fmla="*/ T24 w 1683"/>
                <a:gd name="T26" fmla="+- 0 7509 7041"/>
                <a:gd name="T27" fmla="*/ 7509 h 2509"/>
                <a:gd name="T28" fmla="+- 0 4871 3191"/>
                <a:gd name="T29" fmla="*/ T28 w 1683"/>
                <a:gd name="T30" fmla="+- 0 7157 7041"/>
                <a:gd name="T31" fmla="*/ 7157 h 2509"/>
                <a:gd name="T32" fmla="+- 0 4863 3191"/>
                <a:gd name="T33" fmla="*/ T32 w 1683"/>
                <a:gd name="T34" fmla="+- 0 7082 7041"/>
                <a:gd name="T35" fmla="*/ 7082 h 2509"/>
                <a:gd name="T36" fmla="+- 0 4830 3191"/>
                <a:gd name="T37" fmla="*/ T36 w 1683"/>
                <a:gd name="T38" fmla="+- 0 7054 7041"/>
                <a:gd name="T39" fmla="*/ 7054 h 2509"/>
                <a:gd name="T40" fmla="+- 0 4793 3191"/>
                <a:gd name="T41" fmla="*/ T40 w 1683"/>
                <a:gd name="T42" fmla="+- 0 7045 7041"/>
                <a:gd name="T43" fmla="*/ 7045 h 2509"/>
                <a:gd name="T44" fmla="+- 0 4612 3191"/>
                <a:gd name="T45" fmla="*/ T44 w 1683"/>
                <a:gd name="T46" fmla="+- 0 9293 7041"/>
                <a:gd name="T47" fmla="*/ 9293 h 2509"/>
                <a:gd name="T48" fmla="+- 0 4381 3191"/>
                <a:gd name="T49" fmla="*/ T48 w 1683"/>
                <a:gd name="T50" fmla="+- 0 9315 7041"/>
                <a:gd name="T51" fmla="*/ 9315 h 2509"/>
                <a:gd name="T52" fmla="+- 0 4261 3191"/>
                <a:gd name="T53" fmla="*/ T52 w 1683"/>
                <a:gd name="T54" fmla="+- 0 9220 7041"/>
                <a:gd name="T55" fmla="*/ 9220 h 2509"/>
                <a:gd name="T56" fmla="+- 0 3972 3191"/>
                <a:gd name="T57" fmla="*/ T56 w 1683"/>
                <a:gd name="T58" fmla="+- 0 9336 7041"/>
                <a:gd name="T59" fmla="*/ 9336 h 2509"/>
                <a:gd name="T60" fmla="+- 0 3766 3191"/>
                <a:gd name="T61" fmla="*/ T60 w 1683"/>
                <a:gd name="T62" fmla="+- 0 9296 7041"/>
                <a:gd name="T63" fmla="*/ 9296 h 2509"/>
                <a:gd name="T64" fmla="+- 0 3614 3191"/>
                <a:gd name="T65" fmla="*/ T64 w 1683"/>
                <a:gd name="T66" fmla="+- 0 9121 7041"/>
                <a:gd name="T67" fmla="*/ 9121 h 2509"/>
                <a:gd name="T68" fmla="+- 0 3550 3191"/>
                <a:gd name="T69" fmla="*/ T68 w 1683"/>
                <a:gd name="T70" fmla="+- 0 8733 7041"/>
                <a:gd name="T71" fmla="*/ 8733 h 2509"/>
                <a:gd name="T72" fmla="+- 0 3606 3191"/>
                <a:gd name="T73" fmla="*/ T72 w 1683"/>
                <a:gd name="T74" fmla="+- 0 8433 7041"/>
                <a:gd name="T75" fmla="*/ 8433 h 2509"/>
                <a:gd name="T76" fmla="+- 0 3774 3191"/>
                <a:gd name="T77" fmla="*/ T76 w 1683"/>
                <a:gd name="T78" fmla="+- 0 8243 7041"/>
                <a:gd name="T79" fmla="*/ 8243 h 2509"/>
                <a:gd name="T80" fmla="+- 0 4090 3191"/>
                <a:gd name="T81" fmla="*/ T80 w 1683"/>
                <a:gd name="T82" fmla="+- 0 8067 7041"/>
                <a:gd name="T83" fmla="*/ 8067 h 2509"/>
                <a:gd name="T84" fmla="+- 0 4244 3191"/>
                <a:gd name="T85" fmla="*/ T84 w 1683"/>
                <a:gd name="T86" fmla="+- 0 7904 7041"/>
                <a:gd name="T87" fmla="*/ 7904 h 2509"/>
                <a:gd name="T88" fmla="+- 0 4238 3191"/>
                <a:gd name="T89" fmla="*/ T88 w 1683"/>
                <a:gd name="T90" fmla="+- 0 7612 7041"/>
                <a:gd name="T91" fmla="*/ 7612 h 2509"/>
                <a:gd name="T92" fmla="+- 0 4074 3191"/>
                <a:gd name="T93" fmla="*/ T92 w 1683"/>
                <a:gd name="T94" fmla="+- 0 7429 7041"/>
                <a:gd name="T95" fmla="*/ 7429 h 2509"/>
                <a:gd name="T96" fmla="+- 0 3836 3191"/>
                <a:gd name="T97" fmla="*/ T96 w 1683"/>
                <a:gd name="T98" fmla="+- 0 7514 7041"/>
                <a:gd name="T99" fmla="*/ 7514 h 2509"/>
                <a:gd name="T100" fmla="+- 0 3800 3191"/>
                <a:gd name="T101" fmla="*/ T100 w 1683"/>
                <a:gd name="T102" fmla="+- 0 7793 7041"/>
                <a:gd name="T103" fmla="*/ 7793 h 2509"/>
                <a:gd name="T104" fmla="+- 0 3610 3191"/>
                <a:gd name="T105" fmla="*/ T104 w 1683"/>
                <a:gd name="T106" fmla="+- 0 7868 7041"/>
                <a:gd name="T107" fmla="*/ 7868 h 2509"/>
                <a:gd name="T108" fmla="+- 0 3588 3191"/>
                <a:gd name="T109" fmla="*/ T108 w 1683"/>
                <a:gd name="T110" fmla="+- 0 7617 7041"/>
                <a:gd name="T111" fmla="*/ 7617 h 2509"/>
                <a:gd name="T112" fmla="+- 0 3699 3191"/>
                <a:gd name="T113" fmla="*/ T112 w 1683"/>
                <a:gd name="T114" fmla="+- 0 7380 7041"/>
                <a:gd name="T115" fmla="*/ 7380 h 2509"/>
                <a:gd name="T116" fmla="+- 0 3953 3191"/>
                <a:gd name="T117" fmla="*/ T116 w 1683"/>
                <a:gd name="T118" fmla="+- 0 7282 7041"/>
                <a:gd name="T119" fmla="*/ 7282 h 2509"/>
                <a:gd name="T120" fmla="+- 0 4284 3191"/>
                <a:gd name="T121" fmla="*/ T120 w 1683"/>
                <a:gd name="T122" fmla="+- 0 7321 7041"/>
                <a:gd name="T123" fmla="*/ 7321 h 2509"/>
                <a:gd name="T124" fmla="+- 0 4441 3191"/>
                <a:gd name="T125" fmla="*/ T124 w 1683"/>
                <a:gd name="T126" fmla="+- 0 7509 7041"/>
                <a:gd name="T127" fmla="*/ 7509 h 2509"/>
                <a:gd name="T128" fmla="+- 0 4486 3191"/>
                <a:gd name="T129" fmla="*/ T128 w 1683"/>
                <a:gd name="T130" fmla="+- 0 9086 7041"/>
                <a:gd name="T131" fmla="*/ 9086 h 2509"/>
                <a:gd name="T132" fmla="+- 0 4590 3191"/>
                <a:gd name="T133" fmla="*/ T132 w 1683"/>
                <a:gd name="T134" fmla="+- 0 9164 7041"/>
                <a:gd name="T135" fmla="*/ 9164 h 2509"/>
                <a:gd name="T136" fmla="+- 0 4653 3191"/>
                <a:gd name="T137" fmla="*/ T136 w 1683"/>
                <a:gd name="T138" fmla="+- 0 9274 7041"/>
                <a:gd name="T139" fmla="*/ 9274 h 2509"/>
                <a:gd name="T140" fmla="+- 0 3321 3191"/>
                <a:gd name="T141" fmla="*/ T140 w 1683"/>
                <a:gd name="T142" fmla="+- 0 7046 7041"/>
                <a:gd name="T143" fmla="*/ 7046 h 2509"/>
                <a:gd name="T144" fmla="+- 0 3291 3191"/>
                <a:gd name="T145" fmla="*/ T144 w 1683"/>
                <a:gd name="T146" fmla="+- 0 7050 7041"/>
                <a:gd name="T147" fmla="*/ 7050 h 2509"/>
                <a:gd name="T148" fmla="+- 0 3247 3191"/>
                <a:gd name="T149" fmla="*/ T148 w 1683"/>
                <a:gd name="T150" fmla="+- 0 7067 7041"/>
                <a:gd name="T151" fmla="*/ 7067 h 2509"/>
                <a:gd name="T152" fmla="+- 0 3207 3191"/>
                <a:gd name="T153" fmla="*/ T152 w 1683"/>
                <a:gd name="T154" fmla="+- 0 7103 7041"/>
                <a:gd name="T155" fmla="*/ 7103 h 2509"/>
                <a:gd name="T156" fmla="+- 0 3194 3191"/>
                <a:gd name="T157" fmla="*/ T156 w 1683"/>
                <a:gd name="T158" fmla="+- 0 7133 7041"/>
                <a:gd name="T159" fmla="*/ 7133 h 2509"/>
                <a:gd name="T160" fmla="+- 0 3191 3191"/>
                <a:gd name="T161" fmla="*/ T160 w 1683"/>
                <a:gd name="T162" fmla="+- 0 7157 7041"/>
                <a:gd name="T163" fmla="*/ 7157 h 2509"/>
                <a:gd name="T164" fmla="+- 0 3196 3191"/>
                <a:gd name="T165" fmla="*/ T164 w 1683"/>
                <a:gd name="T166" fmla="+- 0 7399 7041"/>
                <a:gd name="T167" fmla="*/ 7399 h 2509"/>
                <a:gd name="T168" fmla="+- 0 3203 3191"/>
                <a:gd name="T169" fmla="*/ T168 w 1683"/>
                <a:gd name="T170" fmla="+- 0 7709 7041"/>
                <a:gd name="T171" fmla="*/ 7709 h 2509"/>
                <a:gd name="T172" fmla="+- 0 3213 3191"/>
                <a:gd name="T173" fmla="*/ T172 w 1683"/>
                <a:gd name="T174" fmla="+- 0 8025 7041"/>
                <a:gd name="T175" fmla="*/ 8025 h 2509"/>
                <a:gd name="T176" fmla="+- 0 3224 3191"/>
                <a:gd name="T177" fmla="*/ T176 w 1683"/>
                <a:gd name="T178" fmla="+- 0 8340 7041"/>
                <a:gd name="T179" fmla="*/ 8340 h 2509"/>
                <a:gd name="T180" fmla="+- 0 3236 3191"/>
                <a:gd name="T181" fmla="*/ T180 w 1683"/>
                <a:gd name="T182" fmla="+- 0 8656 7041"/>
                <a:gd name="T183" fmla="*/ 8656 h 2509"/>
                <a:gd name="T184" fmla="+- 0 3250 3191"/>
                <a:gd name="T185" fmla="*/ T184 w 1683"/>
                <a:gd name="T186" fmla="+- 0 8972 7041"/>
                <a:gd name="T187" fmla="*/ 8972 h 2509"/>
                <a:gd name="T188" fmla="+- 0 3273 3191"/>
                <a:gd name="T189" fmla="*/ T188 w 1683"/>
                <a:gd name="T190" fmla="+- 0 9500 7041"/>
                <a:gd name="T191" fmla="*/ 9500 h 2509"/>
                <a:gd name="T192" fmla="+- 0 3284 3191"/>
                <a:gd name="T193" fmla="*/ T192 w 1683"/>
                <a:gd name="T194" fmla="+- 0 9527 7041"/>
                <a:gd name="T195" fmla="*/ 9527 h 2509"/>
                <a:gd name="T196" fmla="+- 0 3316 3191"/>
                <a:gd name="T197" fmla="*/ T196 w 1683"/>
                <a:gd name="T198" fmla="+- 0 9547 7041"/>
                <a:gd name="T199" fmla="*/ 9547 h 2509"/>
                <a:gd name="T200" fmla="+- 0 4393 3191"/>
                <a:gd name="T201" fmla="*/ T200 w 1683"/>
                <a:gd name="T202" fmla="+- 0 9513 7041"/>
                <a:gd name="T203" fmla="*/ 9513 h 2509"/>
                <a:gd name="T204" fmla="+- 0 4825 3191"/>
                <a:gd name="T205" fmla="*/ T204 w 1683"/>
                <a:gd name="T206" fmla="+- 0 9502 7041"/>
                <a:gd name="T207" fmla="*/ 9502 h 2509"/>
                <a:gd name="T208" fmla="+- 0 4861 3191"/>
                <a:gd name="T209" fmla="*/ T208 w 1683"/>
                <a:gd name="T210" fmla="+- 0 9484 7041"/>
                <a:gd name="T211" fmla="*/ 9484 h 2509"/>
                <a:gd name="T212" fmla="+- 0 4866 3191"/>
                <a:gd name="T213" fmla="*/ T212 w 1683"/>
                <a:gd name="T214" fmla="+- 0 9328 7041"/>
                <a:gd name="T215" fmla="*/ 9328 h 2509"/>
                <a:gd name="T216" fmla="+- 0 4872 3191"/>
                <a:gd name="T217" fmla="*/ T216 w 1683"/>
                <a:gd name="T218" fmla="+- 0 8495 7041"/>
                <a:gd name="T219" fmla="*/ 8495 h 2509"/>
                <a:gd name="T220" fmla="+- 0 4874 3191"/>
                <a:gd name="T221" fmla="*/ T220 w 1683"/>
                <a:gd name="T222" fmla="+- 0 7993 7041"/>
                <a:gd name="T223" fmla="*/ 7993 h 250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</a:cxnLst>
              <a:rect l="0" t="0" r="r" b="b"/>
              <a:pathLst>
                <a:path w="1683" h="2509">
                  <a:moveTo>
                    <a:pt x="1040" y="1893"/>
                  </a:moveTo>
                  <a:lnTo>
                    <a:pt x="1027" y="1123"/>
                  </a:lnTo>
                  <a:lnTo>
                    <a:pt x="945" y="1154"/>
                  </a:lnTo>
                  <a:lnTo>
                    <a:pt x="871" y="1186"/>
                  </a:lnTo>
                  <a:lnTo>
                    <a:pt x="804" y="1220"/>
                  </a:lnTo>
                  <a:lnTo>
                    <a:pt x="745" y="1258"/>
                  </a:lnTo>
                  <a:lnTo>
                    <a:pt x="693" y="1301"/>
                  </a:lnTo>
                  <a:lnTo>
                    <a:pt x="650" y="1350"/>
                  </a:lnTo>
                  <a:lnTo>
                    <a:pt x="615" y="1407"/>
                  </a:lnTo>
                  <a:lnTo>
                    <a:pt x="588" y="1472"/>
                  </a:lnTo>
                  <a:lnTo>
                    <a:pt x="569" y="1548"/>
                  </a:lnTo>
                  <a:lnTo>
                    <a:pt x="558" y="1634"/>
                  </a:lnTo>
                  <a:lnTo>
                    <a:pt x="556" y="1733"/>
                  </a:lnTo>
                  <a:lnTo>
                    <a:pt x="564" y="1859"/>
                  </a:lnTo>
                  <a:lnTo>
                    <a:pt x="585" y="1956"/>
                  </a:lnTo>
                  <a:lnTo>
                    <a:pt x="617" y="2028"/>
                  </a:lnTo>
                  <a:lnTo>
                    <a:pt x="656" y="2078"/>
                  </a:lnTo>
                  <a:lnTo>
                    <a:pt x="703" y="2110"/>
                  </a:lnTo>
                  <a:lnTo>
                    <a:pt x="755" y="2126"/>
                  </a:lnTo>
                  <a:lnTo>
                    <a:pt x="810" y="2130"/>
                  </a:lnTo>
                  <a:lnTo>
                    <a:pt x="882" y="2116"/>
                  </a:lnTo>
                  <a:lnTo>
                    <a:pt x="942" y="2079"/>
                  </a:lnTo>
                  <a:lnTo>
                    <a:pt x="988" y="2025"/>
                  </a:lnTo>
                  <a:lnTo>
                    <a:pt x="1021" y="1961"/>
                  </a:lnTo>
                  <a:lnTo>
                    <a:pt x="1040" y="1893"/>
                  </a:lnTo>
                  <a:moveTo>
                    <a:pt x="1683" y="826"/>
                  </a:moveTo>
                  <a:lnTo>
                    <a:pt x="1683" y="534"/>
                  </a:lnTo>
                  <a:lnTo>
                    <a:pt x="1683" y="468"/>
                  </a:lnTo>
                  <a:lnTo>
                    <a:pt x="1683" y="431"/>
                  </a:lnTo>
                  <a:lnTo>
                    <a:pt x="1681" y="236"/>
                  </a:lnTo>
                  <a:lnTo>
                    <a:pt x="1681" y="194"/>
                  </a:lnTo>
                  <a:lnTo>
                    <a:pt x="1680" y="116"/>
                  </a:lnTo>
                  <a:lnTo>
                    <a:pt x="1680" y="69"/>
                  </a:lnTo>
                  <a:lnTo>
                    <a:pt x="1679" y="60"/>
                  </a:lnTo>
                  <a:lnTo>
                    <a:pt x="1677" y="50"/>
                  </a:lnTo>
                  <a:lnTo>
                    <a:pt x="1672" y="41"/>
                  </a:lnTo>
                  <a:lnTo>
                    <a:pt x="1663" y="30"/>
                  </a:lnTo>
                  <a:lnTo>
                    <a:pt x="1655" y="22"/>
                  </a:lnTo>
                  <a:lnTo>
                    <a:pt x="1646" y="17"/>
                  </a:lnTo>
                  <a:lnTo>
                    <a:pt x="1639" y="13"/>
                  </a:lnTo>
                  <a:lnTo>
                    <a:pt x="1625" y="8"/>
                  </a:lnTo>
                  <a:lnTo>
                    <a:pt x="1613" y="6"/>
                  </a:lnTo>
                  <a:lnTo>
                    <a:pt x="1608" y="5"/>
                  </a:lnTo>
                  <a:lnTo>
                    <a:pt x="1602" y="4"/>
                  </a:lnTo>
                  <a:lnTo>
                    <a:pt x="1592" y="3"/>
                  </a:lnTo>
                  <a:lnTo>
                    <a:pt x="1462" y="3"/>
                  </a:lnTo>
                  <a:lnTo>
                    <a:pt x="1462" y="2233"/>
                  </a:lnTo>
                  <a:lnTo>
                    <a:pt x="1421" y="2252"/>
                  </a:lnTo>
                  <a:lnTo>
                    <a:pt x="1371" y="2270"/>
                  </a:lnTo>
                  <a:lnTo>
                    <a:pt x="1313" y="2282"/>
                  </a:lnTo>
                  <a:lnTo>
                    <a:pt x="1252" y="2287"/>
                  </a:lnTo>
                  <a:lnTo>
                    <a:pt x="1190" y="2274"/>
                  </a:lnTo>
                  <a:lnTo>
                    <a:pt x="1151" y="2237"/>
                  </a:lnTo>
                  <a:lnTo>
                    <a:pt x="1128" y="2183"/>
                  </a:lnTo>
                  <a:lnTo>
                    <a:pt x="1118" y="2122"/>
                  </a:lnTo>
                  <a:lnTo>
                    <a:pt x="1070" y="2179"/>
                  </a:lnTo>
                  <a:lnTo>
                    <a:pt x="1013" y="2227"/>
                  </a:lnTo>
                  <a:lnTo>
                    <a:pt x="945" y="2263"/>
                  </a:lnTo>
                  <a:lnTo>
                    <a:pt x="868" y="2286"/>
                  </a:lnTo>
                  <a:lnTo>
                    <a:pt x="781" y="2295"/>
                  </a:lnTo>
                  <a:lnTo>
                    <a:pt x="726" y="2294"/>
                  </a:lnTo>
                  <a:lnTo>
                    <a:pt x="673" y="2288"/>
                  </a:lnTo>
                  <a:lnTo>
                    <a:pt x="622" y="2275"/>
                  </a:lnTo>
                  <a:lnTo>
                    <a:pt x="575" y="2255"/>
                  </a:lnTo>
                  <a:lnTo>
                    <a:pt x="530" y="2227"/>
                  </a:lnTo>
                  <a:lnTo>
                    <a:pt x="490" y="2189"/>
                  </a:lnTo>
                  <a:lnTo>
                    <a:pt x="454" y="2140"/>
                  </a:lnTo>
                  <a:lnTo>
                    <a:pt x="423" y="2080"/>
                  </a:lnTo>
                  <a:lnTo>
                    <a:pt x="397" y="2006"/>
                  </a:lnTo>
                  <a:lnTo>
                    <a:pt x="378" y="1917"/>
                  </a:lnTo>
                  <a:lnTo>
                    <a:pt x="365" y="1813"/>
                  </a:lnTo>
                  <a:lnTo>
                    <a:pt x="359" y="1692"/>
                  </a:lnTo>
                  <a:lnTo>
                    <a:pt x="362" y="1603"/>
                  </a:lnTo>
                  <a:lnTo>
                    <a:pt x="372" y="1524"/>
                  </a:lnTo>
                  <a:lnTo>
                    <a:pt x="390" y="1454"/>
                  </a:lnTo>
                  <a:lnTo>
                    <a:pt x="415" y="1392"/>
                  </a:lnTo>
                  <a:lnTo>
                    <a:pt x="447" y="1337"/>
                  </a:lnTo>
                  <a:lnTo>
                    <a:pt x="486" y="1287"/>
                  </a:lnTo>
                  <a:lnTo>
                    <a:pt x="531" y="1243"/>
                  </a:lnTo>
                  <a:lnTo>
                    <a:pt x="583" y="1202"/>
                  </a:lnTo>
                  <a:lnTo>
                    <a:pt x="640" y="1164"/>
                  </a:lnTo>
                  <a:lnTo>
                    <a:pt x="703" y="1127"/>
                  </a:lnTo>
                  <a:lnTo>
                    <a:pt x="772" y="1090"/>
                  </a:lnTo>
                  <a:lnTo>
                    <a:pt x="899" y="1026"/>
                  </a:lnTo>
                  <a:lnTo>
                    <a:pt x="995" y="977"/>
                  </a:lnTo>
                  <a:lnTo>
                    <a:pt x="1044" y="952"/>
                  </a:lnTo>
                  <a:lnTo>
                    <a:pt x="1049" y="907"/>
                  </a:lnTo>
                  <a:lnTo>
                    <a:pt x="1053" y="863"/>
                  </a:lnTo>
                  <a:lnTo>
                    <a:pt x="1054" y="849"/>
                  </a:lnTo>
                  <a:lnTo>
                    <a:pt x="1058" y="771"/>
                  </a:lnTo>
                  <a:lnTo>
                    <a:pt x="1058" y="667"/>
                  </a:lnTo>
                  <a:lnTo>
                    <a:pt x="1047" y="571"/>
                  </a:lnTo>
                  <a:lnTo>
                    <a:pt x="1022" y="497"/>
                  </a:lnTo>
                  <a:lnTo>
                    <a:pt x="984" y="443"/>
                  </a:lnTo>
                  <a:lnTo>
                    <a:pt x="936" y="408"/>
                  </a:lnTo>
                  <a:lnTo>
                    <a:pt x="883" y="388"/>
                  </a:lnTo>
                  <a:lnTo>
                    <a:pt x="827" y="382"/>
                  </a:lnTo>
                  <a:lnTo>
                    <a:pt x="760" y="393"/>
                  </a:lnTo>
                  <a:lnTo>
                    <a:pt x="697" y="422"/>
                  </a:lnTo>
                  <a:lnTo>
                    <a:pt x="645" y="473"/>
                  </a:lnTo>
                  <a:lnTo>
                    <a:pt x="610" y="547"/>
                  </a:lnTo>
                  <a:lnTo>
                    <a:pt x="598" y="645"/>
                  </a:lnTo>
                  <a:lnTo>
                    <a:pt x="601" y="696"/>
                  </a:lnTo>
                  <a:lnTo>
                    <a:pt x="609" y="752"/>
                  </a:lnTo>
                  <a:lnTo>
                    <a:pt x="619" y="806"/>
                  </a:lnTo>
                  <a:lnTo>
                    <a:pt x="630" y="853"/>
                  </a:lnTo>
                  <a:lnTo>
                    <a:pt x="430" y="863"/>
                  </a:lnTo>
                  <a:lnTo>
                    <a:pt x="419" y="827"/>
                  </a:lnTo>
                  <a:lnTo>
                    <a:pt x="408" y="780"/>
                  </a:lnTo>
                  <a:lnTo>
                    <a:pt x="398" y="724"/>
                  </a:lnTo>
                  <a:lnTo>
                    <a:pt x="394" y="659"/>
                  </a:lnTo>
                  <a:lnTo>
                    <a:pt x="397" y="576"/>
                  </a:lnTo>
                  <a:lnTo>
                    <a:pt x="411" y="502"/>
                  </a:lnTo>
                  <a:lnTo>
                    <a:pt x="434" y="439"/>
                  </a:lnTo>
                  <a:lnTo>
                    <a:pt x="466" y="384"/>
                  </a:lnTo>
                  <a:lnTo>
                    <a:pt x="508" y="339"/>
                  </a:lnTo>
                  <a:lnTo>
                    <a:pt x="558" y="302"/>
                  </a:lnTo>
                  <a:lnTo>
                    <a:pt x="618" y="274"/>
                  </a:lnTo>
                  <a:lnTo>
                    <a:pt x="686" y="254"/>
                  </a:lnTo>
                  <a:lnTo>
                    <a:pt x="762" y="241"/>
                  </a:lnTo>
                  <a:lnTo>
                    <a:pt x="847" y="236"/>
                  </a:lnTo>
                  <a:lnTo>
                    <a:pt x="943" y="240"/>
                  </a:lnTo>
                  <a:lnTo>
                    <a:pt x="1025" y="255"/>
                  </a:lnTo>
                  <a:lnTo>
                    <a:pt x="1093" y="280"/>
                  </a:lnTo>
                  <a:lnTo>
                    <a:pt x="1149" y="315"/>
                  </a:lnTo>
                  <a:lnTo>
                    <a:pt x="1193" y="358"/>
                  </a:lnTo>
                  <a:lnTo>
                    <a:pt x="1226" y="409"/>
                  </a:lnTo>
                  <a:lnTo>
                    <a:pt x="1250" y="468"/>
                  </a:lnTo>
                  <a:lnTo>
                    <a:pt x="1263" y="534"/>
                  </a:lnTo>
                  <a:lnTo>
                    <a:pt x="1269" y="605"/>
                  </a:lnTo>
                  <a:lnTo>
                    <a:pt x="1290" y="1977"/>
                  </a:lnTo>
                  <a:lnTo>
                    <a:pt x="1295" y="2045"/>
                  </a:lnTo>
                  <a:lnTo>
                    <a:pt x="1309" y="2091"/>
                  </a:lnTo>
                  <a:lnTo>
                    <a:pt x="1334" y="2117"/>
                  </a:lnTo>
                  <a:lnTo>
                    <a:pt x="1373" y="2125"/>
                  </a:lnTo>
                  <a:lnTo>
                    <a:pt x="1399" y="2123"/>
                  </a:lnTo>
                  <a:lnTo>
                    <a:pt x="1422" y="2117"/>
                  </a:lnTo>
                  <a:lnTo>
                    <a:pt x="1443" y="2108"/>
                  </a:lnTo>
                  <a:lnTo>
                    <a:pt x="1460" y="2098"/>
                  </a:lnTo>
                  <a:lnTo>
                    <a:pt x="1462" y="2233"/>
                  </a:lnTo>
                  <a:lnTo>
                    <a:pt x="1462" y="3"/>
                  </a:lnTo>
                  <a:lnTo>
                    <a:pt x="1035" y="0"/>
                  </a:lnTo>
                  <a:lnTo>
                    <a:pt x="133" y="5"/>
                  </a:lnTo>
                  <a:lnTo>
                    <a:pt x="130" y="5"/>
                  </a:lnTo>
                  <a:lnTo>
                    <a:pt x="129" y="5"/>
                  </a:lnTo>
                  <a:lnTo>
                    <a:pt x="121" y="5"/>
                  </a:lnTo>
                  <a:lnTo>
                    <a:pt x="109" y="6"/>
                  </a:lnTo>
                  <a:lnTo>
                    <a:pt x="100" y="9"/>
                  </a:lnTo>
                  <a:lnTo>
                    <a:pt x="92" y="11"/>
                  </a:lnTo>
                  <a:lnTo>
                    <a:pt x="80" y="15"/>
                  </a:lnTo>
                  <a:lnTo>
                    <a:pt x="68" y="20"/>
                  </a:lnTo>
                  <a:lnTo>
                    <a:pt x="56" y="26"/>
                  </a:lnTo>
                  <a:lnTo>
                    <a:pt x="43" y="34"/>
                  </a:lnTo>
                  <a:lnTo>
                    <a:pt x="35" y="41"/>
                  </a:lnTo>
                  <a:lnTo>
                    <a:pt x="26" y="48"/>
                  </a:lnTo>
                  <a:lnTo>
                    <a:pt x="16" y="62"/>
                  </a:lnTo>
                  <a:lnTo>
                    <a:pt x="12" y="69"/>
                  </a:lnTo>
                  <a:lnTo>
                    <a:pt x="7" y="77"/>
                  </a:lnTo>
                  <a:lnTo>
                    <a:pt x="4" y="87"/>
                  </a:lnTo>
                  <a:lnTo>
                    <a:pt x="3" y="92"/>
                  </a:lnTo>
                  <a:lnTo>
                    <a:pt x="2" y="97"/>
                  </a:lnTo>
                  <a:lnTo>
                    <a:pt x="1" y="103"/>
                  </a:lnTo>
                  <a:lnTo>
                    <a:pt x="1" y="108"/>
                  </a:lnTo>
                  <a:lnTo>
                    <a:pt x="0" y="116"/>
                  </a:lnTo>
                  <a:lnTo>
                    <a:pt x="2" y="200"/>
                  </a:lnTo>
                  <a:lnTo>
                    <a:pt x="3" y="280"/>
                  </a:lnTo>
                  <a:lnTo>
                    <a:pt x="5" y="358"/>
                  </a:lnTo>
                  <a:lnTo>
                    <a:pt x="7" y="447"/>
                  </a:lnTo>
                  <a:lnTo>
                    <a:pt x="8" y="510"/>
                  </a:lnTo>
                  <a:lnTo>
                    <a:pt x="10" y="589"/>
                  </a:lnTo>
                  <a:lnTo>
                    <a:pt x="12" y="668"/>
                  </a:lnTo>
                  <a:lnTo>
                    <a:pt x="15" y="752"/>
                  </a:lnTo>
                  <a:lnTo>
                    <a:pt x="18" y="853"/>
                  </a:lnTo>
                  <a:lnTo>
                    <a:pt x="19" y="907"/>
                  </a:lnTo>
                  <a:lnTo>
                    <a:pt x="22" y="984"/>
                  </a:lnTo>
                  <a:lnTo>
                    <a:pt x="24" y="1063"/>
                  </a:lnTo>
                  <a:lnTo>
                    <a:pt x="28" y="1164"/>
                  </a:lnTo>
                  <a:lnTo>
                    <a:pt x="31" y="1243"/>
                  </a:lnTo>
                  <a:lnTo>
                    <a:pt x="33" y="1299"/>
                  </a:lnTo>
                  <a:lnTo>
                    <a:pt x="36" y="1378"/>
                  </a:lnTo>
                  <a:lnTo>
                    <a:pt x="39" y="1457"/>
                  </a:lnTo>
                  <a:lnTo>
                    <a:pt x="42" y="1536"/>
                  </a:lnTo>
                  <a:lnTo>
                    <a:pt x="45" y="1615"/>
                  </a:lnTo>
                  <a:lnTo>
                    <a:pt x="48" y="1694"/>
                  </a:lnTo>
                  <a:lnTo>
                    <a:pt x="52" y="1773"/>
                  </a:lnTo>
                  <a:lnTo>
                    <a:pt x="55" y="1852"/>
                  </a:lnTo>
                  <a:lnTo>
                    <a:pt x="59" y="1931"/>
                  </a:lnTo>
                  <a:lnTo>
                    <a:pt x="62" y="2010"/>
                  </a:lnTo>
                  <a:lnTo>
                    <a:pt x="66" y="2091"/>
                  </a:lnTo>
                  <a:lnTo>
                    <a:pt x="77" y="2335"/>
                  </a:lnTo>
                  <a:lnTo>
                    <a:pt x="82" y="2459"/>
                  </a:lnTo>
                  <a:lnTo>
                    <a:pt x="83" y="2461"/>
                  </a:lnTo>
                  <a:lnTo>
                    <a:pt x="83" y="2469"/>
                  </a:lnTo>
                  <a:lnTo>
                    <a:pt x="86" y="2478"/>
                  </a:lnTo>
                  <a:lnTo>
                    <a:pt x="93" y="2486"/>
                  </a:lnTo>
                  <a:lnTo>
                    <a:pt x="99" y="2494"/>
                  </a:lnTo>
                  <a:lnTo>
                    <a:pt x="107" y="2500"/>
                  </a:lnTo>
                  <a:lnTo>
                    <a:pt x="114" y="2503"/>
                  </a:lnTo>
                  <a:lnTo>
                    <a:pt x="125" y="2506"/>
                  </a:lnTo>
                  <a:lnTo>
                    <a:pt x="135" y="2508"/>
                  </a:lnTo>
                  <a:lnTo>
                    <a:pt x="145" y="2508"/>
                  </a:lnTo>
                  <a:lnTo>
                    <a:pt x="154" y="2508"/>
                  </a:lnTo>
                  <a:lnTo>
                    <a:pt x="1202" y="2472"/>
                  </a:lnTo>
                  <a:lnTo>
                    <a:pt x="1613" y="2463"/>
                  </a:lnTo>
                  <a:lnTo>
                    <a:pt x="1624" y="2463"/>
                  </a:lnTo>
                  <a:lnTo>
                    <a:pt x="1626" y="2463"/>
                  </a:lnTo>
                  <a:lnTo>
                    <a:pt x="1634" y="2461"/>
                  </a:lnTo>
                  <a:lnTo>
                    <a:pt x="1644" y="2459"/>
                  </a:lnTo>
                  <a:lnTo>
                    <a:pt x="1654" y="2456"/>
                  </a:lnTo>
                  <a:lnTo>
                    <a:pt x="1662" y="2449"/>
                  </a:lnTo>
                  <a:lnTo>
                    <a:pt x="1670" y="2443"/>
                  </a:lnTo>
                  <a:lnTo>
                    <a:pt x="1674" y="2432"/>
                  </a:lnTo>
                  <a:lnTo>
                    <a:pt x="1674" y="2422"/>
                  </a:lnTo>
                  <a:lnTo>
                    <a:pt x="1675" y="2295"/>
                  </a:lnTo>
                  <a:lnTo>
                    <a:pt x="1675" y="2287"/>
                  </a:lnTo>
                  <a:lnTo>
                    <a:pt x="1677" y="2098"/>
                  </a:lnTo>
                  <a:lnTo>
                    <a:pt x="1679" y="1773"/>
                  </a:lnTo>
                  <a:lnTo>
                    <a:pt x="1680" y="1603"/>
                  </a:lnTo>
                  <a:lnTo>
                    <a:pt x="1681" y="1454"/>
                  </a:lnTo>
                  <a:lnTo>
                    <a:pt x="1682" y="1287"/>
                  </a:lnTo>
                  <a:lnTo>
                    <a:pt x="1682" y="1159"/>
                  </a:lnTo>
                  <a:lnTo>
                    <a:pt x="1683" y="1080"/>
                  </a:lnTo>
                  <a:lnTo>
                    <a:pt x="1683" y="952"/>
                  </a:lnTo>
                  <a:lnTo>
                    <a:pt x="1683" y="826"/>
                  </a:lnTo>
                </a:path>
              </a:pathLst>
            </a:custGeom>
            <a:grpFill/>
            <a:ln>
              <a:noFill/>
            </a:ln>
          </p:spPr>
          <p:txBody>
            <a:bodyPr rot="0" vert="horz" wrap="square" lIns="68580" tIns="34290" rIns="68580" bIns="34290" anchor="t" anchorCtr="0" upright="1">
              <a:noAutofit/>
            </a:bodyPr>
            <a:lstStyle/>
            <a:p>
              <a:endParaRPr lang="de-CH" sz="1350"/>
            </a:p>
          </p:txBody>
        </p:sp>
        <p:sp>
          <p:nvSpPr>
            <p:cNvPr id="9" name="AutoShape 6">
              <a:extLst>
                <a:ext uri="{FF2B5EF4-FFF2-40B4-BE49-F238E27FC236}">
                  <a16:creationId xmlns:a16="http://schemas.microsoft.com/office/drawing/2014/main" id="{7C0CA0F9-5D84-4A3D-A14D-F20E8E95EA89}"/>
                </a:ext>
              </a:extLst>
            </p:cNvPr>
            <p:cNvSpPr>
              <a:spLocks noChangeAspect="1" noEditPoints="1" noChangeArrowheads="1" noChangeShapeType="1" noTextEdit="1"/>
            </p:cNvSpPr>
            <p:nvPr/>
          </p:nvSpPr>
          <p:spPr bwMode="auto">
            <a:xfrm>
              <a:off x="1238885" y="2166620"/>
              <a:ext cx="1035685" cy="1572895"/>
            </a:xfrm>
            <a:custGeom>
              <a:avLst/>
              <a:gdLst>
                <a:gd name="T0" fmla="+- 0 5250 5133"/>
                <a:gd name="T1" fmla="*/ T0 w 1631"/>
                <a:gd name="T2" fmla="+- 0 7120 7117"/>
                <a:gd name="T3" fmla="*/ 7120 h 2477"/>
                <a:gd name="T4" fmla="+- 0 5217 5133"/>
                <a:gd name="T5" fmla="*/ T4 w 1631"/>
                <a:gd name="T6" fmla="+- 0 7127 7117"/>
                <a:gd name="T7" fmla="*/ 7127 h 2477"/>
                <a:gd name="T8" fmla="+- 0 5179 5133"/>
                <a:gd name="T9" fmla="*/ T8 w 1631"/>
                <a:gd name="T10" fmla="+- 0 7146 7117"/>
                <a:gd name="T11" fmla="*/ 7146 h 2477"/>
                <a:gd name="T12" fmla="+- 0 5157 5133"/>
                <a:gd name="T13" fmla="*/ T12 w 1631"/>
                <a:gd name="T14" fmla="+- 0 7166 7117"/>
                <a:gd name="T15" fmla="*/ 7166 h 2477"/>
                <a:gd name="T16" fmla="+- 0 5138 5133"/>
                <a:gd name="T17" fmla="*/ T16 w 1631"/>
                <a:gd name="T18" fmla="+- 0 7200 7117"/>
                <a:gd name="T19" fmla="*/ 7200 h 2477"/>
                <a:gd name="T20" fmla="+- 0 5136 5133"/>
                <a:gd name="T21" fmla="*/ T20 w 1631"/>
                <a:gd name="T22" fmla="+- 0 7309 7117"/>
                <a:gd name="T23" fmla="*/ 7309 h 2477"/>
                <a:gd name="T24" fmla="+- 0 5138 5133"/>
                <a:gd name="T25" fmla="*/ T24 w 1631"/>
                <a:gd name="T26" fmla="+- 0 7548 7117"/>
                <a:gd name="T27" fmla="*/ 7548 h 2477"/>
                <a:gd name="T28" fmla="+- 0 5138 5133"/>
                <a:gd name="T29" fmla="*/ T28 w 1631"/>
                <a:gd name="T30" fmla="+- 0 7877 7117"/>
                <a:gd name="T31" fmla="*/ 7877 h 2477"/>
                <a:gd name="T32" fmla="+- 0 5135 5133"/>
                <a:gd name="T33" fmla="*/ T32 w 1631"/>
                <a:gd name="T34" fmla="+- 0 8282 7117"/>
                <a:gd name="T35" fmla="*/ 8282 h 2477"/>
                <a:gd name="T36" fmla="+- 0 5133 5133"/>
                <a:gd name="T37" fmla="*/ T36 w 1631"/>
                <a:gd name="T38" fmla="+- 0 8527 7117"/>
                <a:gd name="T39" fmla="*/ 8527 h 2477"/>
                <a:gd name="T40" fmla="+- 0 5133 5133"/>
                <a:gd name="T41" fmla="*/ T40 w 1631"/>
                <a:gd name="T42" fmla="+- 0 8852 7117"/>
                <a:gd name="T43" fmla="*/ 8852 h 2477"/>
                <a:gd name="T44" fmla="+- 0 5136 5133"/>
                <a:gd name="T45" fmla="*/ T44 w 1631"/>
                <a:gd name="T46" fmla="+- 0 9097 7117"/>
                <a:gd name="T47" fmla="*/ 9097 h 2477"/>
                <a:gd name="T48" fmla="+- 0 5142 5133"/>
                <a:gd name="T49" fmla="*/ T48 w 1631"/>
                <a:gd name="T50" fmla="+- 0 9301 7117"/>
                <a:gd name="T51" fmla="*/ 9301 h 2477"/>
                <a:gd name="T52" fmla="+- 0 5152 5133"/>
                <a:gd name="T53" fmla="*/ T52 w 1631"/>
                <a:gd name="T54" fmla="+- 0 9557 7117"/>
                <a:gd name="T55" fmla="*/ 9557 h 2477"/>
                <a:gd name="T56" fmla="+- 0 5156 5133"/>
                <a:gd name="T57" fmla="*/ T56 w 1631"/>
                <a:gd name="T58" fmla="+- 0 9571 7117"/>
                <a:gd name="T59" fmla="*/ 9571 h 2477"/>
                <a:gd name="T60" fmla="+- 0 5170 5133"/>
                <a:gd name="T61" fmla="*/ T60 w 1631"/>
                <a:gd name="T62" fmla="+- 0 9585 7117"/>
                <a:gd name="T63" fmla="*/ 9585 h 2477"/>
                <a:gd name="T64" fmla="+- 0 5197 5133"/>
                <a:gd name="T65" fmla="*/ T64 w 1631"/>
                <a:gd name="T66" fmla="+- 0 9594 7117"/>
                <a:gd name="T67" fmla="*/ 9594 h 2477"/>
                <a:gd name="T68" fmla="+- 0 6693 5133"/>
                <a:gd name="T69" fmla="*/ T68 w 1631"/>
                <a:gd name="T70" fmla="+- 0 9581 7117"/>
                <a:gd name="T71" fmla="*/ 9581 h 2477"/>
                <a:gd name="T72" fmla="+- 0 6720 5133"/>
                <a:gd name="T73" fmla="*/ T72 w 1631"/>
                <a:gd name="T74" fmla="+- 0 9566 7117"/>
                <a:gd name="T75" fmla="*/ 9566 h 2477"/>
                <a:gd name="T76" fmla="+- 0 6731 5133"/>
                <a:gd name="T77" fmla="*/ T76 w 1631"/>
                <a:gd name="T78" fmla="+- 0 9377 7117"/>
                <a:gd name="T79" fmla="*/ 9377 h 2477"/>
                <a:gd name="T80" fmla="+- 0 6201 5133"/>
                <a:gd name="T81" fmla="*/ T80 w 1631"/>
                <a:gd name="T82" fmla="+- 0 9369 7117"/>
                <a:gd name="T83" fmla="*/ 9369 h 2477"/>
                <a:gd name="T84" fmla="+- 0 5492 5133"/>
                <a:gd name="T85" fmla="*/ T84 w 1631"/>
                <a:gd name="T86" fmla="+- 0 7356 7117"/>
                <a:gd name="T87" fmla="*/ 7356 h 2477"/>
                <a:gd name="T88" fmla="+- 0 6098 5133"/>
                <a:gd name="T89" fmla="*/ T88 w 1631"/>
                <a:gd name="T90" fmla="+- 0 7341 7117"/>
                <a:gd name="T91" fmla="*/ 7341 h 2477"/>
                <a:gd name="T92" fmla="+- 0 6763 5133"/>
                <a:gd name="T93" fmla="*/ T92 w 1631"/>
                <a:gd name="T94" fmla="+- 0 7214 7117"/>
                <a:gd name="T95" fmla="*/ 7214 h 2477"/>
                <a:gd name="T96" fmla="+- 0 6758 5133"/>
                <a:gd name="T97" fmla="*/ T96 w 1631"/>
                <a:gd name="T98" fmla="+- 0 7193 7117"/>
                <a:gd name="T99" fmla="*/ 7193 h 2477"/>
                <a:gd name="T100" fmla="+- 0 6735 5133"/>
                <a:gd name="T101" fmla="*/ T100 w 1631"/>
                <a:gd name="T102" fmla="+- 0 7169 7117"/>
                <a:gd name="T103" fmla="*/ 7169 h 2477"/>
                <a:gd name="T104" fmla="+- 0 6718 5133"/>
                <a:gd name="T105" fmla="*/ T104 w 1631"/>
                <a:gd name="T106" fmla="+- 0 7162 7117"/>
                <a:gd name="T107" fmla="*/ 7162 h 2477"/>
                <a:gd name="T108" fmla="+- 0 6684 5133"/>
                <a:gd name="T109" fmla="*/ T108 w 1631"/>
                <a:gd name="T110" fmla="+- 0 7157 7117"/>
                <a:gd name="T111" fmla="*/ 7157 h 2477"/>
                <a:gd name="T112" fmla="+- 0 5274 5133"/>
                <a:gd name="T113" fmla="*/ T112 w 1631"/>
                <a:gd name="T114" fmla="+- 0 7117 7117"/>
                <a:gd name="T115" fmla="*/ 7117 h 2477"/>
                <a:gd name="T116" fmla="+- 0 6623 5133"/>
                <a:gd name="T117" fmla="*/ T116 w 1631"/>
                <a:gd name="T118" fmla="+- 0 9588 7117"/>
                <a:gd name="T119" fmla="*/ 9588 h 2477"/>
                <a:gd name="T120" fmla="+- 0 6653 5133"/>
                <a:gd name="T121" fmla="*/ T120 w 1631"/>
                <a:gd name="T122" fmla="+- 0 9588 7117"/>
                <a:gd name="T123" fmla="*/ 9588 h 2477"/>
                <a:gd name="T124" fmla="+- 0 6674 5133"/>
                <a:gd name="T125" fmla="*/ T124 w 1631"/>
                <a:gd name="T126" fmla="+- 0 9586 7117"/>
                <a:gd name="T127" fmla="*/ 9586 h 2477"/>
                <a:gd name="T128" fmla="+- 0 6176 5133"/>
                <a:gd name="T129" fmla="*/ T128 w 1631"/>
                <a:gd name="T130" fmla="+- 0 7347 7117"/>
                <a:gd name="T131" fmla="*/ 7347 h 2477"/>
                <a:gd name="T132" fmla="+- 0 6358 5133"/>
                <a:gd name="T133" fmla="*/ T132 w 1631"/>
                <a:gd name="T134" fmla="+- 0 7421 7117"/>
                <a:gd name="T135" fmla="*/ 7421 h 2477"/>
                <a:gd name="T136" fmla="+- 0 6446 5133"/>
                <a:gd name="T137" fmla="*/ T136 w 1631"/>
                <a:gd name="T138" fmla="+- 0 7589 7117"/>
                <a:gd name="T139" fmla="*/ 7589 h 2477"/>
                <a:gd name="T140" fmla="+- 0 6731 5133"/>
                <a:gd name="T141" fmla="*/ T140 w 1631"/>
                <a:gd name="T142" fmla="+- 0 9377 7117"/>
                <a:gd name="T143" fmla="*/ 9377 h 2477"/>
                <a:gd name="T144" fmla="+- 0 6761 5133"/>
                <a:gd name="T145" fmla="*/ T144 w 1631"/>
                <a:gd name="T146" fmla="+- 0 7495 7117"/>
                <a:gd name="T147" fmla="*/ 7495 h 2477"/>
                <a:gd name="T148" fmla="+- 0 5954 5133"/>
                <a:gd name="T149" fmla="*/ T148 w 1631"/>
                <a:gd name="T150" fmla="+- 0 7529 7117"/>
                <a:gd name="T151" fmla="*/ 7529 h 2477"/>
                <a:gd name="T152" fmla="+- 0 5779 5133"/>
                <a:gd name="T153" fmla="*/ T152 w 1631"/>
                <a:gd name="T154" fmla="+- 0 7662 7117"/>
                <a:gd name="T155" fmla="*/ 7662 h 2477"/>
                <a:gd name="T156" fmla="+- 0 5712 5133"/>
                <a:gd name="T157" fmla="*/ T156 w 1631"/>
                <a:gd name="T158" fmla="+- 0 7877 7117"/>
                <a:gd name="T159" fmla="*/ 7877 h 2477"/>
                <a:gd name="T160" fmla="+- 0 6221 5133"/>
                <a:gd name="T161" fmla="*/ T160 w 1631"/>
                <a:gd name="T162" fmla="+- 0 7733 7117"/>
                <a:gd name="T163" fmla="*/ 7733 h 2477"/>
                <a:gd name="T164" fmla="+- 0 6164 5133"/>
                <a:gd name="T165" fmla="*/ T164 w 1631"/>
                <a:gd name="T166" fmla="+- 0 7550 7117"/>
                <a:gd name="T167" fmla="*/ 7550 h 2477"/>
                <a:gd name="T168" fmla="+- 0 5965 5133"/>
                <a:gd name="T169" fmla="*/ T168 w 1631"/>
                <a:gd name="T170" fmla="+- 0 7356 7117"/>
                <a:gd name="T171" fmla="*/ 7356 h 2477"/>
                <a:gd name="T172" fmla="+- 0 5712 5133"/>
                <a:gd name="T173" fmla="*/ T172 w 1631"/>
                <a:gd name="T174" fmla="+- 0 7548 7117"/>
                <a:gd name="T175" fmla="*/ 7548 h 2477"/>
                <a:gd name="T176" fmla="+- 0 5860 5133"/>
                <a:gd name="T177" fmla="*/ T176 w 1631"/>
                <a:gd name="T178" fmla="+- 0 7395 7117"/>
                <a:gd name="T179" fmla="*/ 7395 h 247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</a:cxnLst>
              <a:rect l="0" t="0" r="r" b="b"/>
              <a:pathLst>
                <a:path w="1631" h="2477">
                  <a:moveTo>
                    <a:pt x="141" y="0"/>
                  </a:moveTo>
                  <a:lnTo>
                    <a:pt x="128" y="1"/>
                  </a:lnTo>
                  <a:lnTo>
                    <a:pt x="117" y="3"/>
                  </a:lnTo>
                  <a:lnTo>
                    <a:pt x="106" y="5"/>
                  </a:lnTo>
                  <a:lnTo>
                    <a:pt x="95" y="7"/>
                  </a:lnTo>
                  <a:lnTo>
                    <a:pt x="84" y="10"/>
                  </a:lnTo>
                  <a:lnTo>
                    <a:pt x="72" y="15"/>
                  </a:lnTo>
                  <a:lnTo>
                    <a:pt x="60" y="21"/>
                  </a:lnTo>
                  <a:lnTo>
                    <a:pt x="46" y="29"/>
                  </a:lnTo>
                  <a:lnTo>
                    <a:pt x="39" y="34"/>
                  </a:lnTo>
                  <a:lnTo>
                    <a:pt x="31" y="41"/>
                  </a:lnTo>
                  <a:lnTo>
                    <a:pt x="24" y="49"/>
                  </a:lnTo>
                  <a:lnTo>
                    <a:pt x="17" y="58"/>
                  </a:lnTo>
                  <a:lnTo>
                    <a:pt x="10" y="70"/>
                  </a:lnTo>
                  <a:lnTo>
                    <a:pt x="5" y="83"/>
                  </a:lnTo>
                  <a:lnTo>
                    <a:pt x="2" y="97"/>
                  </a:lnTo>
                  <a:lnTo>
                    <a:pt x="2" y="111"/>
                  </a:lnTo>
                  <a:lnTo>
                    <a:pt x="3" y="192"/>
                  </a:lnTo>
                  <a:lnTo>
                    <a:pt x="4" y="270"/>
                  </a:lnTo>
                  <a:lnTo>
                    <a:pt x="5" y="350"/>
                  </a:lnTo>
                  <a:lnTo>
                    <a:pt x="5" y="431"/>
                  </a:lnTo>
                  <a:lnTo>
                    <a:pt x="6" y="616"/>
                  </a:lnTo>
                  <a:lnTo>
                    <a:pt x="5" y="685"/>
                  </a:lnTo>
                  <a:lnTo>
                    <a:pt x="5" y="760"/>
                  </a:lnTo>
                  <a:lnTo>
                    <a:pt x="4" y="840"/>
                  </a:lnTo>
                  <a:lnTo>
                    <a:pt x="4" y="922"/>
                  </a:lnTo>
                  <a:lnTo>
                    <a:pt x="2" y="1165"/>
                  </a:lnTo>
                  <a:lnTo>
                    <a:pt x="1" y="1247"/>
                  </a:lnTo>
                  <a:lnTo>
                    <a:pt x="0" y="1328"/>
                  </a:lnTo>
                  <a:lnTo>
                    <a:pt x="0" y="1410"/>
                  </a:lnTo>
                  <a:lnTo>
                    <a:pt x="0" y="1491"/>
                  </a:lnTo>
                  <a:lnTo>
                    <a:pt x="0" y="1654"/>
                  </a:lnTo>
                  <a:lnTo>
                    <a:pt x="0" y="1735"/>
                  </a:lnTo>
                  <a:lnTo>
                    <a:pt x="1" y="1817"/>
                  </a:lnTo>
                  <a:lnTo>
                    <a:pt x="2" y="1898"/>
                  </a:lnTo>
                  <a:lnTo>
                    <a:pt x="3" y="1980"/>
                  </a:lnTo>
                  <a:lnTo>
                    <a:pt x="5" y="2062"/>
                  </a:lnTo>
                  <a:lnTo>
                    <a:pt x="7" y="2123"/>
                  </a:lnTo>
                  <a:lnTo>
                    <a:pt x="9" y="2184"/>
                  </a:lnTo>
                  <a:lnTo>
                    <a:pt x="11" y="2260"/>
                  </a:lnTo>
                  <a:lnTo>
                    <a:pt x="13" y="2306"/>
                  </a:lnTo>
                  <a:lnTo>
                    <a:pt x="19" y="2440"/>
                  </a:lnTo>
                  <a:lnTo>
                    <a:pt x="19" y="2445"/>
                  </a:lnTo>
                  <a:lnTo>
                    <a:pt x="20" y="2449"/>
                  </a:lnTo>
                  <a:lnTo>
                    <a:pt x="23" y="2454"/>
                  </a:lnTo>
                  <a:lnTo>
                    <a:pt x="27" y="2462"/>
                  </a:lnTo>
                  <a:lnTo>
                    <a:pt x="33" y="2466"/>
                  </a:lnTo>
                  <a:lnTo>
                    <a:pt x="37" y="2468"/>
                  </a:lnTo>
                  <a:lnTo>
                    <a:pt x="42" y="2471"/>
                  </a:lnTo>
                  <a:lnTo>
                    <a:pt x="50" y="2473"/>
                  </a:lnTo>
                  <a:lnTo>
                    <a:pt x="64" y="2477"/>
                  </a:lnTo>
                  <a:lnTo>
                    <a:pt x="77" y="2476"/>
                  </a:lnTo>
                  <a:lnTo>
                    <a:pt x="1541" y="2469"/>
                  </a:lnTo>
                  <a:lnTo>
                    <a:pt x="1560" y="2464"/>
                  </a:lnTo>
                  <a:lnTo>
                    <a:pt x="1570" y="2460"/>
                  </a:lnTo>
                  <a:lnTo>
                    <a:pt x="1578" y="2455"/>
                  </a:lnTo>
                  <a:lnTo>
                    <a:pt x="1587" y="2449"/>
                  </a:lnTo>
                  <a:lnTo>
                    <a:pt x="1594" y="2440"/>
                  </a:lnTo>
                  <a:lnTo>
                    <a:pt x="1593" y="2430"/>
                  </a:lnTo>
                  <a:lnTo>
                    <a:pt x="1598" y="2260"/>
                  </a:lnTo>
                  <a:lnTo>
                    <a:pt x="1298" y="2260"/>
                  </a:lnTo>
                  <a:lnTo>
                    <a:pt x="1068" y="2258"/>
                  </a:lnTo>
                  <a:lnTo>
                    <a:pt x="1068" y="2252"/>
                  </a:lnTo>
                  <a:lnTo>
                    <a:pt x="561" y="2252"/>
                  </a:lnTo>
                  <a:lnTo>
                    <a:pt x="335" y="2249"/>
                  </a:lnTo>
                  <a:lnTo>
                    <a:pt x="359" y="239"/>
                  </a:lnTo>
                  <a:lnTo>
                    <a:pt x="832" y="239"/>
                  </a:lnTo>
                  <a:lnTo>
                    <a:pt x="871" y="230"/>
                  </a:lnTo>
                  <a:lnTo>
                    <a:pt x="965" y="224"/>
                  </a:lnTo>
                  <a:lnTo>
                    <a:pt x="1630" y="224"/>
                  </a:lnTo>
                  <a:lnTo>
                    <a:pt x="1630" y="111"/>
                  </a:lnTo>
                  <a:lnTo>
                    <a:pt x="1630" y="97"/>
                  </a:lnTo>
                  <a:lnTo>
                    <a:pt x="1630" y="91"/>
                  </a:lnTo>
                  <a:lnTo>
                    <a:pt x="1628" y="83"/>
                  </a:lnTo>
                  <a:lnTo>
                    <a:pt x="1625" y="76"/>
                  </a:lnTo>
                  <a:lnTo>
                    <a:pt x="1618" y="62"/>
                  </a:lnTo>
                  <a:lnTo>
                    <a:pt x="1608" y="56"/>
                  </a:lnTo>
                  <a:lnTo>
                    <a:pt x="1602" y="52"/>
                  </a:lnTo>
                  <a:lnTo>
                    <a:pt x="1595" y="48"/>
                  </a:lnTo>
                  <a:lnTo>
                    <a:pt x="1590" y="47"/>
                  </a:lnTo>
                  <a:lnTo>
                    <a:pt x="1585" y="45"/>
                  </a:lnTo>
                  <a:lnTo>
                    <a:pt x="1572" y="42"/>
                  </a:lnTo>
                  <a:lnTo>
                    <a:pt x="1560" y="41"/>
                  </a:lnTo>
                  <a:lnTo>
                    <a:pt x="1551" y="40"/>
                  </a:lnTo>
                  <a:lnTo>
                    <a:pt x="1028" y="21"/>
                  </a:lnTo>
                  <a:lnTo>
                    <a:pt x="174" y="1"/>
                  </a:lnTo>
                  <a:lnTo>
                    <a:pt x="141" y="0"/>
                  </a:lnTo>
                  <a:close/>
                  <a:moveTo>
                    <a:pt x="1541" y="2469"/>
                  </a:moveTo>
                  <a:lnTo>
                    <a:pt x="1123" y="2469"/>
                  </a:lnTo>
                  <a:lnTo>
                    <a:pt x="1490" y="2471"/>
                  </a:lnTo>
                  <a:lnTo>
                    <a:pt x="1500" y="2471"/>
                  </a:lnTo>
                  <a:lnTo>
                    <a:pt x="1510" y="2472"/>
                  </a:lnTo>
                  <a:lnTo>
                    <a:pt x="1520" y="2471"/>
                  </a:lnTo>
                  <a:lnTo>
                    <a:pt x="1530" y="2470"/>
                  </a:lnTo>
                  <a:lnTo>
                    <a:pt x="1540" y="2469"/>
                  </a:lnTo>
                  <a:lnTo>
                    <a:pt x="1541" y="2469"/>
                  </a:lnTo>
                  <a:close/>
                  <a:moveTo>
                    <a:pt x="1630" y="224"/>
                  </a:moveTo>
                  <a:lnTo>
                    <a:pt x="965" y="224"/>
                  </a:lnTo>
                  <a:lnTo>
                    <a:pt x="1043" y="230"/>
                  </a:lnTo>
                  <a:lnTo>
                    <a:pt x="1113" y="245"/>
                  </a:lnTo>
                  <a:lnTo>
                    <a:pt x="1173" y="270"/>
                  </a:lnTo>
                  <a:lnTo>
                    <a:pt x="1225" y="304"/>
                  </a:lnTo>
                  <a:lnTo>
                    <a:pt x="1265" y="350"/>
                  </a:lnTo>
                  <a:lnTo>
                    <a:pt x="1295" y="405"/>
                  </a:lnTo>
                  <a:lnTo>
                    <a:pt x="1313" y="472"/>
                  </a:lnTo>
                  <a:lnTo>
                    <a:pt x="1318" y="550"/>
                  </a:lnTo>
                  <a:lnTo>
                    <a:pt x="1298" y="2260"/>
                  </a:lnTo>
                  <a:lnTo>
                    <a:pt x="1598" y="2260"/>
                  </a:lnTo>
                  <a:lnTo>
                    <a:pt x="1611" y="1782"/>
                  </a:lnTo>
                  <a:lnTo>
                    <a:pt x="1622" y="1016"/>
                  </a:lnTo>
                  <a:lnTo>
                    <a:pt x="1628" y="378"/>
                  </a:lnTo>
                  <a:lnTo>
                    <a:pt x="1630" y="224"/>
                  </a:lnTo>
                  <a:close/>
                  <a:moveTo>
                    <a:pt x="897" y="402"/>
                  </a:moveTo>
                  <a:lnTo>
                    <a:pt x="821" y="412"/>
                  </a:lnTo>
                  <a:lnTo>
                    <a:pt x="753" y="441"/>
                  </a:lnTo>
                  <a:lnTo>
                    <a:pt x="694" y="487"/>
                  </a:lnTo>
                  <a:lnTo>
                    <a:pt x="646" y="545"/>
                  </a:lnTo>
                  <a:lnTo>
                    <a:pt x="610" y="612"/>
                  </a:lnTo>
                  <a:lnTo>
                    <a:pt x="587" y="685"/>
                  </a:lnTo>
                  <a:lnTo>
                    <a:pt x="579" y="760"/>
                  </a:lnTo>
                  <a:lnTo>
                    <a:pt x="561" y="2252"/>
                  </a:lnTo>
                  <a:lnTo>
                    <a:pt x="1068" y="2252"/>
                  </a:lnTo>
                  <a:lnTo>
                    <a:pt x="1088" y="616"/>
                  </a:lnTo>
                  <a:lnTo>
                    <a:pt x="1083" y="534"/>
                  </a:lnTo>
                  <a:lnTo>
                    <a:pt x="1065" y="474"/>
                  </a:lnTo>
                  <a:lnTo>
                    <a:pt x="1031" y="433"/>
                  </a:lnTo>
                  <a:lnTo>
                    <a:pt x="976" y="410"/>
                  </a:lnTo>
                  <a:lnTo>
                    <a:pt x="897" y="402"/>
                  </a:lnTo>
                  <a:close/>
                  <a:moveTo>
                    <a:pt x="832" y="239"/>
                  </a:moveTo>
                  <a:lnTo>
                    <a:pt x="359" y="239"/>
                  </a:lnTo>
                  <a:lnTo>
                    <a:pt x="581" y="242"/>
                  </a:lnTo>
                  <a:lnTo>
                    <a:pt x="579" y="431"/>
                  </a:lnTo>
                  <a:lnTo>
                    <a:pt x="623" y="371"/>
                  </a:lnTo>
                  <a:lnTo>
                    <a:pt x="672" y="319"/>
                  </a:lnTo>
                  <a:lnTo>
                    <a:pt x="727" y="278"/>
                  </a:lnTo>
                  <a:lnTo>
                    <a:pt x="793" y="248"/>
                  </a:lnTo>
                  <a:lnTo>
                    <a:pt x="832" y="2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rot="0" vert="horz" wrap="square" lIns="68580" tIns="34290" rIns="68580" bIns="34290" anchor="t" anchorCtr="0" upright="1">
              <a:noAutofit/>
            </a:bodyPr>
            <a:lstStyle/>
            <a:p>
              <a:endParaRPr lang="de-CH" sz="1350"/>
            </a:p>
          </p:txBody>
        </p:sp>
        <p:sp>
          <p:nvSpPr>
            <p:cNvPr id="10" name="AutoShape 5">
              <a:extLst>
                <a:ext uri="{FF2B5EF4-FFF2-40B4-BE49-F238E27FC236}">
                  <a16:creationId xmlns:a16="http://schemas.microsoft.com/office/drawing/2014/main" id="{B49BD4F3-D569-436F-B452-A540421B9695}"/>
                </a:ext>
              </a:extLst>
            </p:cNvPr>
            <p:cNvSpPr>
              <a:spLocks noChangeAspect="1" noEditPoints="1" noChangeArrowheads="1" noChangeShapeType="1" noTextEdit="1"/>
            </p:cNvSpPr>
            <p:nvPr/>
          </p:nvSpPr>
          <p:spPr bwMode="auto">
            <a:xfrm>
              <a:off x="2459355" y="2091690"/>
              <a:ext cx="1046480" cy="2055495"/>
            </a:xfrm>
            <a:custGeom>
              <a:avLst/>
              <a:gdLst>
                <a:gd name="T0" fmla="+- 0 8130 7055"/>
                <a:gd name="T1" fmla="*/ T0 w 1648"/>
                <a:gd name="T2" fmla="+- 0 8643 6999"/>
                <a:gd name="T3" fmla="*/ 8643 h 3237"/>
                <a:gd name="T4" fmla="+- 0 8053 7055"/>
                <a:gd name="T5" fmla="*/ T4 w 1648"/>
                <a:gd name="T6" fmla="+- 0 8322 6999"/>
                <a:gd name="T7" fmla="*/ 8322 h 3237"/>
                <a:gd name="T8" fmla="+- 0 7929 7055"/>
                <a:gd name="T9" fmla="*/ T8 w 1648"/>
                <a:gd name="T10" fmla="+- 0 8172 6999"/>
                <a:gd name="T11" fmla="*/ 8172 h 3237"/>
                <a:gd name="T12" fmla="+- 0 7779 7055"/>
                <a:gd name="T13" fmla="*/ T12 w 1648"/>
                <a:gd name="T14" fmla="+- 0 8167 6999"/>
                <a:gd name="T15" fmla="*/ 8167 h 3237"/>
                <a:gd name="T16" fmla="+- 0 7658 7055"/>
                <a:gd name="T17" fmla="*/ T16 w 1648"/>
                <a:gd name="T18" fmla="+- 0 8290 6999"/>
                <a:gd name="T19" fmla="*/ 8290 h 3237"/>
                <a:gd name="T20" fmla="+- 0 7584 7055"/>
                <a:gd name="T21" fmla="*/ T20 w 1648"/>
                <a:gd name="T22" fmla="+- 0 8605 6999"/>
                <a:gd name="T23" fmla="*/ 8605 h 3237"/>
                <a:gd name="T24" fmla="+- 0 7570 7055"/>
                <a:gd name="T25" fmla="*/ T24 w 1648"/>
                <a:gd name="T26" fmla="+- 0 9164 6999"/>
                <a:gd name="T27" fmla="*/ 9164 h 3237"/>
                <a:gd name="T28" fmla="+- 0 7620 7055"/>
                <a:gd name="T29" fmla="*/ T28 w 1648"/>
                <a:gd name="T30" fmla="+- 0 9605 6999"/>
                <a:gd name="T31" fmla="*/ 9605 h 3237"/>
                <a:gd name="T32" fmla="+- 0 7721 7055"/>
                <a:gd name="T33" fmla="*/ T32 w 1648"/>
                <a:gd name="T34" fmla="+- 0 9816 6999"/>
                <a:gd name="T35" fmla="*/ 9816 h 3237"/>
                <a:gd name="T36" fmla="+- 0 7860 7055"/>
                <a:gd name="T37" fmla="*/ T36 w 1648"/>
                <a:gd name="T38" fmla="+- 0 9870 6999"/>
                <a:gd name="T39" fmla="*/ 9870 h 3237"/>
                <a:gd name="T40" fmla="+- 0 7999 7055"/>
                <a:gd name="T41" fmla="*/ T40 w 1648"/>
                <a:gd name="T42" fmla="+- 0 9809 6999"/>
                <a:gd name="T43" fmla="*/ 9809 h 3237"/>
                <a:gd name="T44" fmla="+- 0 8100 7055"/>
                <a:gd name="T45" fmla="*/ T44 w 1648"/>
                <a:gd name="T46" fmla="+- 0 9591 6999"/>
                <a:gd name="T47" fmla="*/ 9591 h 3237"/>
                <a:gd name="T48" fmla="+- 0 8148 7055"/>
                <a:gd name="T49" fmla="*/ T48 w 1648"/>
                <a:gd name="T50" fmla="+- 0 9159 6999"/>
                <a:gd name="T51" fmla="*/ 9159 h 3237"/>
                <a:gd name="T52" fmla="+- 0 8702 7055"/>
                <a:gd name="T53" fmla="*/ T52 w 1648"/>
                <a:gd name="T54" fmla="+- 0 7101 6999"/>
                <a:gd name="T55" fmla="*/ 7101 h 3237"/>
                <a:gd name="T56" fmla="+- 0 8695 7055"/>
                <a:gd name="T57" fmla="*/ T56 w 1648"/>
                <a:gd name="T58" fmla="+- 0 7074 6999"/>
                <a:gd name="T59" fmla="*/ 7074 h 3237"/>
                <a:gd name="T60" fmla="+- 0 8667 7055"/>
                <a:gd name="T61" fmla="*/ T60 w 1648"/>
                <a:gd name="T62" fmla="+- 0 7039 6999"/>
                <a:gd name="T63" fmla="*/ 7039 h 3237"/>
                <a:gd name="T64" fmla="+- 0 8629 7055"/>
                <a:gd name="T65" fmla="*/ T64 w 1648"/>
                <a:gd name="T66" fmla="+- 0 7022 6999"/>
                <a:gd name="T67" fmla="*/ 7022 h 3237"/>
                <a:gd name="T68" fmla="+- 0 8388 7055"/>
                <a:gd name="T69" fmla="*/ T68 w 1648"/>
                <a:gd name="T70" fmla="+- 0 10014 6999"/>
                <a:gd name="T71" fmla="*/ 10014 h 3237"/>
                <a:gd name="T72" fmla="+- 0 8085 7055"/>
                <a:gd name="T73" fmla="*/ T72 w 1648"/>
                <a:gd name="T74" fmla="+- 0 9932 6999"/>
                <a:gd name="T75" fmla="*/ 9932 h 3237"/>
                <a:gd name="T76" fmla="+- 0 7791 7055"/>
                <a:gd name="T77" fmla="*/ T76 w 1648"/>
                <a:gd name="T78" fmla="+- 0 10042 6999"/>
                <a:gd name="T79" fmla="*/ 10042 h 3237"/>
                <a:gd name="T80" fmla="+- 0 7594 7055"/>
                <a:gd name="T81" fmla="*/ T80 w 1648"/>
                <a:gd name="T82" fmla="+- 0 10004 6999"/>
                <a:gd name="T83" fmla="*/ 10004 h 3237"/>
                <a:gd name="T84" fmla="+- 0 7452 7055"/>
                <a:gd name="T85" fmla="*/ T84 w 1648"/>
                <a:gd name="T86" fmla="+- 0 9867 6999"/>
                <a:gd name="T87" fmla="*/ 9867 h 3237"/>
                <a:gd name="T88" fmla="+- 0 7362 7055"/>
                <a:gd name="T89" fmla="*/ T88 w 1648"/>
                <a:gd name="T90" fmla="+- 0 9601 6999"/>
                <a:gd name="T91" fmla="*/ 9601 h 3237"/>
                <a:gd name="T92" fmla="+- 0 7323 7055"/>
                <a:gd name="T93" fmla="*/ T92 w 1648"/>
                <a:gd name="T94" fmla="+- 0 9173 6999"/>
                <a:gd name="T95" fmla="*/ 9173 h 3237"/>
                <a:gd name="T96" fmla="+- 0 7336 7055"/>
                <a:gd name="T97" fmla="*/ T96 w 1648"/>
                <a:gd name="T98" fmla="+- 0 8661 6999"/>
                <a:gd name="T99" fmla="*/ 8661 h 3237"/>
                <a:gd name="T100" fmla="+- 0 7401 7055"/>
                <a:gd name="T101" fmla="*/ T100 w 1648"/>
                <a:gd name="T102" fmla="+- 0 8310 6999"/>
                <a:gd name="T103" fmla="*/ 8310 h 3237"/>
                <a:gd name="T104" fmla="+- 0 7512 7055"/>
                <a:gd name="T105" fmla="*/ T104 w 1648"/>
                <a:gd name="T106" fmla="+- 0 8100 6999"/>
                <a:gd name="T107" fmla="*/ 8100 h 3237"/>
                <a:gd name="T108" fmla="+- 0 7662 7055"/>
                <a:gd name="T109" fmla="*/ T108 w 1648"/>
                <a:gd name="T110" fmla="+- 0 8003 6999"/>
                <a:gd name="T111" fmla="*/ 8003 h 3237"/>
                <a:gd name="T112" fmla="+- 0 7877 7055"/>
                <a:gd name="T113" fmla="*/ T112 w 1648"/>
                <a:gd name="T114" fmla="+- 0 7989 6999"/>
                <a:gd name="T115" fmla="*/ 7989 h 3237"/>
                <a:gd name="T116" fmla="+- 0 8138 7055"/>
                <a:gd name="T117" fmla="*/ T116 w 1648"/>
                <a:gd name="T118" fmla="+- 0 8147 6999"/>
                <a:gd name="T119" fmla="*/ 8147 h 3237"/>
                <a:gd name="T120" fmla="+- 0 8388 7055"/>
                <a:gd name="T121" fmla="*/ T120 w 1648"/>
                <a:gd name="T122" fmla="+- 0 10014 6999"/>
                <a:gd name="T123" fmla="*/ 10014 h 3237"/>
                <a:gd name="T124" fmla="+- 0 7775 7055"/>
                <a:gd name="T125" fmla="*/ T124 w 1648"/>
                <a:gd name="T126" fmla="+- 0 6999 6999"/>
                <a:gd name="T127" fmla="*/ 6999 h 3237"/>
                <a:gd name="T128" fmla="+- 0 7085 7055"/>
                <a:gd name="T129" fmla="*/ T128 w 1648"/>
                <a:gd name="T130" fmla="+- 0 7021 6999"/>
                <a:gd name="T131" fmla="*/ 7021 h 3237"/>
                <a:gd name="T132" fmla="+- 0 7062 7055"/>
                <a:gd name="T133" fmla="*/ T132 w 1648"/>
                <a:gd name="T134" fmla="+- 0 7097 6999"/>
                <a:gd name="T135" fmla="*/ 7097 h 3237"/>
                <a:gd name="T136" fmla="+- 0 7057 7055"/>
                <a:gd name="T137" fmla="*/ T136 w 1648"/>
                <a:gd name="T138" fmla="+- 0 7303 6999"/>
                <a:gd name="T139" fmla="*/ 7303 h 3237"/>
                <a:gd name="T140" fmla="+- 0 7055 7055"/>
                <a:gd name="T141" fmla="*/ T140 w 1648"/>
                <a:gd name="T142" fmla="+- 0 7837 6999"/>
                <a:gd name="T143" fmla="*/ 7837 h 3237"/>
                <a:gd name="T144" fmla="+- 0 7057 7055"/>
                <a:gd name="T145" fmla="*/ T144 w 1648"/>
                <a:gd name="T146" fmla="+- 0 8268 6999"/>
                <a:gd name="T147" fmla="*/ 8268 h 3237"/>
                <a:gd name="T148" fmla="+- 0 7061 7055"/>
                <a:gd name="T149" fmla="*/ T148 w 1648"/>
                <a:gd name="T150" fmla="+- 0 8698 6999"/>
                <a:gd name="T151" fmla="*/ 8698 h 3237"/>
                <a:gd name="T152" fmla="+- 0 7065 7055"/>
                <a:gd name="T153" fmla="*/ T152 w 1648"/>
                <a:gd name="T154" fmla="+- 0 9074 6999"/>
                <a:gd name="T155" fmla="*/ 9074 h 3237"/>
                <a:gd name="T156" fmla="+- 0 7070 7055"/>
                <a:gd name="T157" fmla="*/ T156 w 1648"/>
                <a:gd name="T158" fmla="+- 0 9345 6999"/>
                <a:gd name="T159" fmla="*/ 9345 h 3237"/>
                <a:gd name="T160" fmla="+- 0 7093 7055"/>
                <a:gd name="T161" fmla="*/ T160 w 1648"/>
                <a:gd name="T162" fmla="+- 0 10183 6999"/>
                <a:gd name="T163" fmla="*/ 10183 h 3237"/>
                <a:gd name="T164" fmla="+- 0 7106 7055"/>
                <a:gd name="T165" fmla="*/ T164 w 1648"/>
                <a:gd name="T166" fmla="+- 0 10216 6999"/>
                <a:gd name="T167" fmla="*/ 10216 h 3237"/>
                <a:gd name="T168" fmla="+- 0 7142 7055"/>
                <a:gd name="T169" fmla="*/ T168 w 1648"/>
                <a:gd name="T170" fmla="+- 0 10233 6999"/>
                <a:gd name="T171" fmla="*/ 10233 h 3237"/>
                <a:gd name="T172" fmla="+- 0 7498 7055"/>
                <a:gd name="T173" fmla="*/ T172 w 1648"/>
                <a:gd name="T174" fmla="+- 0 10236 6999"/>
                <a:gd name="T175" fmla="*/ 10236 h 3237"/>
                <a:gd name="T176" fmla="+- 0 8358 7055"/>
                <a:gd name="T177" fmla="*/ T176 w 1648"/>
                <a:gd name="T178" fmla="+- 0 10220 6999"/>
                <a:gd name="T179" fmla="*/ 10220 h 3237"/>
                <a:gd name="T180" fmla="+- 0 8626 7055"/>
                <a:gd name="T181" fmla="*/ T180 w 1648"/>
                <a:gd name="T182" fmla="+- 0 10209 6999"/>
                <a:gd name="T183" fmla="*/ 10209 h 3237"/>
                <a:gd name="T184" fmla="+- 0 8657 7055"/>
                <a:gd name="T185" fmla="*/ T184 w 1648"/>
                <a:gd name="T186" fmla="+- 0 10193 6999"/>
                <a:gd name="T187" fmla="*/ 10193 h 3237"/>
                <a:gd name="T188" fmla="+- 0 8665 7055"/>
                <a:gd name="T189" fmla="*/ T188 w 1648"/>
                <a:gd name="T190" fmla="+- 0 10166 6999"/>
                <a:gd name="T191" fmla="*/ 10166 h 3237"/>
                <a:gd name="T192" fmla="+- 0 8664 7055"/>
                <a:gd name="T193" fmla="*/ T192 w 1648"/>
                <a:gd name="T194" fmla="+- 0 9689 6999"/>
                <a:gd name="T195" fmla="*/ 9689 h 3237"/>
                <a:gd name="T196" fmla="+- 0 8666 7055"/>
                <a:gd name="T197" fmla="*/ T196 w 1648"/>
                <a:gd name="T198" fmla="+- 0 9345 6999"/>
                <a:gd name="T199" fmla="*/ 9345 h 3237"/>
                <a:gd name="T200" fmla="+- 0 8669 7055"/>
                <a:gd name="T201" fmla="*/ T200 w 1648"/>
                <a:gd name="T202" fmla="+- 0 9037 6999"/>
                <a:gd name="T203" fmla="*/ 9037 h 3237"/>
                <a:gd name="T204" fmla="+- 0 8673 7055"/>
                <a:gd name="T205" fmla="*/ T204 w 1648"/>
                <a:gd name="T206" fmla="+- 0 8734 6999"/>
                <a:gd name="T207" fmla="*/ 8734 h 3237"/>
                <a:gd name="T208" fmla="+- 0 8679 7055"/>
                <a:gd name="T209" fmla="*/ T208 w 1648"/>
                <a:gd name="T210" fmla="+- 0 8337 6999"/>
                <a:gd name="T211" fmla="*/ 8337 h 3237"/>
                <a:gd name="T212" fmla="+- 0 8688 7055"/>
                <a:gd name="T213" fmla="*/ T212 w 1648"/>
                <a:gd name="T214" fmla="+- 0 7859 6999"/>
                <a:gd name="T215" fmla="*/ 7859 h 323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</a:cxnLst>
              <a:rect l="0" t="0" r="r" b="b"/>
              <a:pathLst>
                <a:path w="1648" h="3237">
                  <a:moveTo>
                    <a:pt x="1094" y="2012"/>
                  </a:moveTo>
                  <a:lnTo>
                    <a:pt x="1092" y="1877"/>
                  </a:lnTo>
                  <a:lnTo>
                    <a:pt x="1085" y="1754"/>
                  </a:lnTo>
                  <a:lnTo>
                    <a:pt x="1075" y="1644"/>
                  </a:lnTo>
                  <a:lnTo>
                    <a:pt x="1060" y="1546"/>
                  </a:lnTo>
                  <a:lnTo>
                    <a:pt x="1043" y="1460"/>
                  </a:lnTo>
                  <a:lnTo>
                    <a:pt x="1022" y="1386"/>
                  </a:lnTo>
                  <a:lnTo>
                    <a:pt x="998" y="1323"/>
                  </a:lnTo>
                  <a:lnTo>
                    <a:pt x="971" y="1270"/>
                  </a:lnTo>
                  <a:lnTo>
                    <a:pt x="941" y="1228"/>
                  </a:lnTo>
                  <a:lnTo>
                    <a:pt x="909" y="1196"/>
                  </a:lnTo>
                  <a:lnTo>
                    <a:pt x="874" y="1173"/>
                  </a:lnTo>
                  <a:lnTo>
                    <a:pt x="837" y="1160"/>
                  </a:lnTo>
                  <a:lnTo>
                    <a:pt x="798" y="1156"/>
                  </a:lnTo>
                  <a:lnTo>
                    <a:pt x="760" y="1159"/>
                  </a:lnTo>
                  <a:lnTo>
                    <a:pt x="724" y="1168"/>
                  </a:lnTo>
                  <a:lnTo>
                    <a:pt x="690" y="1185"/>
                  </a:lnTo>
                  <a:lnTo>
                    <a:pt x="658" y="1210"/>
                  </a:lnTo>
                  <a:lnTo>
                    <a:pt x="629" y="1245"/>
                  </a:lnTo>
                  <a:lnTo>
                    <a:pt x="603" y="1291"/>
                  </a:lnTo>
                  <a:lnTo>
                    <a:pt x="579" y="1349"/>
                  </a:lnTo>
                  <a:lnTo>
                    <a:pt x="559" y="1420"/>
                  </a:lnTo>
                  <a:lnTo>
                    <a:pt x="542" y="1505"/>
                  </a:lnTo>
                  <a:lnTo>
                    <a:pt x="529" y="1606"/>
                  </a:lnTo>
                  <a:lnTo>
                    <a:pt x="520" y="1723"/>
                  </a:lnTo>
                  <a:lnTo>
                    <a:pt x="514" y="1857"/>
                  </a:lnTo>
                  <a:lnTo>
                    <a:pt x="513" y="2011"/>
                  </a:lnTo>
                  <a:lnTo>
                    <a:pt x="515" y="2165"/>
                  </a:lnTo>
                  <a:lnTo>
                    <a:pt x="522" y="2301"/>
                  </a:lnTo>
                  <a:lnTo>
                    <a:pt x="533" y="2419"/>
                  </a:lnTo>
                  <a:lnTo>
                    <a:pt x="547" y="2520"/>
                  </a:lnTo>
                  <a:lnTo>
                    <a:pt x="565" y="2606"/>
                  </a:lnTo>
                  <a:lnTo>
                    <a:pt x="586" y="2677"/>
                  </a:lnTo>
                  <a:lnTo>
                    <a:pt x="610" y="2735"/>
                  </a:lnTo>
                  <a:lnTo>
                    <a:pt x="637" y="2782"/>
                  </a:lnTo>
                  <a:lnTo>
                    <a:pt x="666" y="2817"/>
                  </a:lnTo>
                  <a:lnTo>
                    <a:pt x="698" y="2842"/>
                  </a:lnTo>
                  <a:lnTo>
                    <a:pt x="732" y="2859"/>
                  </a:lnTo>
                  <a:lnTo>
                    <a:pt x="768" y="2868"/>
                  </a:lnTo>
                  <a:lnTo>
                    <a:pt x="805" y="2871"/>
                  </a:lnTo>
                  <a:lnTo>
                    <a:pt x="842" y="2867"/>
                  </a:lnTo>
                  <a:lnTo>
                    <a:pt x="878" y="2857"/>
                  </a:lnTo>
                  <a:lnTo>
                    <a:pt x="912" y="2838"/>
                  </a:lnTo>
                  <a:lnTo>
                    <a:pt x="944" y="2810"/>
                  </a:lnTo>
                  <a:lnTo>
                    <a:pt x="974" y="2773"/>
                  </a:lnTo>
                  <a:lnTo>
                    <a:pt x="1000" y="2724"/>
                  </a:lnTo>
                  <a:lnTo>
                    <a:pt x="1024" y="2664"/>
                  </a:lnTo>
                  <a:lnTo>
                    <a:pt x="1045" y="2592"/>
                  </a:lnTo>
                  <a:lnTo>
                    <a:pt x="1063" y="2506"/>
                  </a:lnTo>
                  <a:lnTo>
                    <a:pt x="1077" y="2406"/>
                  </a:lnTo>
                  <a:lnTo>
                    <a:pt x="1087" y="2291"/>
                  </a:lnTo>
                  <a:lnTo>
                    <a:pt x="1093" y="2160"/>
                  </a:lnTo>
                  <a:lnTo>
                    <a:pt x="1094" y="2012"/>
                  </a:lnTo>
                  <a:moveTo>
                    <a:pt x="1647" y="110"/>
                  </a:moveTo>
                  <a:lnTo>
                    <a:pt x="1647" y="105"/>
                  </a:lnTo>
                  <a:lnTo>
                    <a:pt x="1647" y="102"/>
                  </a:lnTo>
                  <a:lnTo>
                    <a:pt x="1647" y="99"/>
                  </a:lnTo>
                  <a:lnTo>
                    <a:pt x="1646" y="96"/>
                  </a:lnTo>
                  <a:lnTo>
                    <a:pt x="1644" y="86"/>
                  </a:lnTo>
                  <a:lnTo>
                    <a:pt x="1640" y="75"/>
                  </a:lnTo>
                  <a:lnTo>
                    <a:pt x="1635" y="65"/>
                  </a:lnTo>
                  <a:lnTo>
                    <a:pt x="1628" y="55"/>
                  </a:lnTo>
                  <a:lnTo>
                    <a:pt x="1620" y="47"/>
                  </a:lnTo>
                  <a:lnTo>
                    <a:pt x="1612" y="40"/>
                  </a:lnTo>
                  <a:lnTo>
                    <a:pt x="1603" y="34"/>
                  </a:lnTo>
                  <a:lnTo>
                    <a:pt x="1595" y="30"/>
                  </a:lnTo>
                  <a:lnTo>
                    <a:pt x="1584" y="25"/>
                  </a:lnTo>
                  <a:lnTo>
                    <a:pt x="1574" y="23"/>
                  </a:lnTo>
                  <a:lnTo>
                    <a:pt x="1560" y="21"/>
                  </a:lnTo>
                  <a:lnTo>
                    <a:pt x="1555" y="21"/>
                  </a:lnTo>
                  <a:lnTo>
                    <a:pt x="1333" y="11"/>
                  </a:lnTo>
                  <a:lnTo>
                    <a:pt x="1333" y="3015"/>
                  </a:lnTo>
                  <a:lnTo>
                    <a:pt x="1106" y="3016"/>
                  </a:lnTo>
                  <a:lnTo>
                    <a:pt x="1105" y="2808"/>
                  </a:lnTo>
                  <a:lnTo>
                    <a:pt x="1070" y="2876"/>
                  </a:lnTo>
                  <a:lnTo>
                    <a:pt x="1030" y="2933"/>
                  </a:lnTo>
                  <a:lnTo>
                    <a:pt x="982" y="2980"/>
                  </a:lnTo>
                  <a:lnTo>
                    <a:pt x="919" y="3014"/>
                  </a:lnTo>
                  <a:lnTo>
                    <a:pt x="839" y="3035"/>
                  </a:lnTo>
                  <a:lnTo>
                    <a:pt x="736" y="3043"/>
                  </a:lnTo>
                  <a:lnTo>
                    <a:pt x="682" y="3041"/>
                  </a:lnTo>
                  <a:lnTo>
                    <a:pt x="631" y="3034"/>
                  </a:lnTo>
                  <a:lnTo>
                    <a:pt x="583" y="3022"/>
                  </a:lnTo>
                  <a:lnTo>
                    <a:pt x="539" y="3005"/>
                  </a:lnTo>
                  <a:lnTo>
                    <a:pt x="498" y="2981"/>
                  </a:lnTo>
                  <a:lnTo>
                    <a:pt x="461" y="2951"/>
                  </a:lnTo>
                  <a:lnTo>
                    <a:pt x="427" y="2913"/>
                  </a:lnTo>
                  <a:lnTo>
                    <a:pt x="397" y="2868"/>
                  </a:lnTo>
                  <a:lnTo>
                    <a:pt x="369" y="2815"/>
                  </a:lnTo>
                  <a:lnTo>
                    <a:pt x="345" y="2753"/>
                  </a:lnTo>
                  <a:lnTo>
                    <a:pt x="325" y="2682"/>
                  </a:lnTo>
                  <a:lnTo>
                    <a:pt x="307" y="2602"/>
                  </a:lnTo>
                  <a:lnTo>
                    <a:pt x="293" y="2511"/>
                  </a:lnTo>
                  <a:lnTo>
                    <a:pt x="281" y="2410"/>
                  </a:lnTo>
                  <a:lnTo>
                    <a:pt x="273" y="2298"/>
                  </a:lnTo>
                  <a:lnTo>
                    <a:pt x="268" y="2174"/>
                  </a:lnTo>
                  <a:lnTo>
                    <a:pt x="266" y="2038"/>
                  </a:lnTo>
                  <a:lnTo>
                    <a:pt x="267" y="1901"/>
                  </a:lnTo>
                  <a:lnTo>
                    <a:pt x="272" y="1776"/>
                  </a:lnTo>
                  <a:lnTo>
                    <a:pt x="281" y="1662"/>
                  </a:lnTo>
                  <a:lnTo>
                    <a:pt x="292" y="1559"/>
                  </a:lnTo>
                  <a:lnTo>
                    <a:pt x="307" y="1467"/>
                  </a:lnTo>
                  <a:lnTo>
                    <a:pt x="325" y="1384"/>
                  </a:lnTo>
                  <a:lnTo>
                    <a:pt x="346" y="1311"/>
                  </a:lnTo>
                  <a:lnTo>
                    <a:pt x="370" y="1246"/>
                  </a:lnTo>
                  <a:lnTo>
                    <a:pt x="396" y="1190"/>
                  </a:lnTo>
                  <a:lnTo>
                    <a:pt x="425" y="1142"/>
                  </a:lnTo>
                  <a:lnTo>
                    <a:pt x="457" y="1101"/>
                  </a:lnTo>
                  <a:lnTo>
                    <a:pt x="491" y="1068"/>
                  </a:lnTo>
                  <a:lnTo>
                    <a:pt x="528" y="1041"/>
                  </a:lnTo>
                  <a:lnTo>
                    <a:pt x="566" y="1019"/>
                  </a:lnTo>
                  <a:lnTo>
                    <a:pt x="607" y="1004"/>
                  </a:lnTo>
                  <a:lnTo>
                    <a:pt x="649" y="993"/>
                  </a:lnTo>
                  <a:lnTo>
                    <a:pt x="694" y="987"/>
                  </a:lnTo>
                  <a:lnTo>
                    <a:pt x="740" y="985"/>
                  </a:lnTo>
                  <a:lnTo>
                    <a:pt x="822" y="990"/>
                  </a:lnTo>
                  <a:lnTo>
                    <a:pt x="899" y="1008"/>
                  </a:lnTo>
                  <a:lnTo>
                    <a:pt x="970" y="1040"/>
                  </a:lnTo>
                  <a:lnTo>
                    <a:pt x="1032" y="1086"/>
                  </a:lnTo>
                  <a:lnTo>
                    <a:pt x="1083" y="1148"/>
                  </a:lnTo>
                  <a:lnTo>
                    <a:pt x="1083" y="985"/>
                  </a:lnTo>
                  <a:lnTo>
                    <a:pt x="1079" y="214"/>
                  </a:lnTo>
                  <a:lnTo>
                    <a:pt x="1322" y="213"/>
                  </a:lnTo>
                  <a:lnTo>
                    <a:pt x="1333" y="3015"/>
                  </a:lnTo>
                  <a:lnTo>
                    <a:pt x="1333" y="11"/>
                  </a:lnTo>
                  <a:lnTo>
                    <a:pt x="1288" y="9"/>
                  </a:lnTo>
                  <a:lnTo>
                    <a:pt x="968" y="2"/>
                  </a:lnTo>
                  <a:lnTo>
                    <a:pt x="720" y="0"/>
                  </a:lnTo>
                  <a:lnTo>
                    <a:pt x="638" y="0"/>
                  </a:lnTo>
                  <a:lnTo>
                    <a:pt x="581" y="1"/>
                  </a:lnTo>
                  <a:lnTo>
                    <a:pt x="48" y="18"/>
                  </a:lnTo>
                  <a:lnTo>
                    <a:pt x="30" y="22"/>
                  </a:lnTo>
                  <a:lnTo>
                    <a:pt x="20" y="35"/>
                  </a:lnTo>
                  <a:lnTo>
                    <a:pt x="10" y="60"/>
                  </a:lnTo>
                  <a:lnTo>
                    <a:pt x="8" y="73"/>
                  </a:lnTo>
                  <a:lnTo>
                    <a:pt x="7" y="98"/>
                  </a:lnTo>
                  <a:lnTo>
                    <a:pt x="5" y="134"/>
                  </a:lnTo>
                  <a:lnTo>
                    <a:pt x="4" y="181"/>
                  </a:lnTo>
                  <a:lnTo>
                    <a:pt x="3" y="238"/>
                  </a:lnTo>
                  <a:lnTo>
                    <a:pt x="2" y="304"/>
                  </a:lnTo>
                  <a:lnTo>
                    <a:pt x="1" y="377"/>
                  </a:lnTo>
                  <a:lnTo>
                    <a:pt x="1" y="458"/>
                  </a:lnTo>
                  <a:lnTo>
                    <a:pt x="0" y="545"/>
                  </a:lnTo>
                  <a:lnTo>
                    <a:pt x="0" y="838"/>
                  </a:lnTo>
                  <a:lnTo>
                    <a:pt x="1" y="940"/>
                  </a:lnTo>
                  <a:lnTo>
                    <a:pt x="1" y="1068"/>
                  </a:lnTo>
                  <a:lnTo>
                    <a:pt x="2" y="1159"/>
                  </a:lnTo>
                  <a:lnTo>
                    <a:pt x="2" y="1269"/>
                  </a:lnTo>
                  <a:lnTo>
                    <a:pt x="3" y="1384"/>
                  </a:lnTo>
                  <a:lnTo>
                    <a:pt x="4" y="1497"/>
                  </a:lnTo>
                  <a:lnTo>
                    <a:pt x="5" y="1594"/>
                  </a:lnTo>
                  <a:lnTo>
                    <a:pt x="6" y="1699"/>
                  </a:lnTo>
                  <a:lnTo>
                    <a:pt x="7" y="1815"/>
                  </a:lnTo>
                  <a:lnTo>
                    <a:pt x="8" y="1901"/>
                  </a:lnTo>
                  <a:lnTo>
                    <a:pt x="9" y="1989"/>
                  </a:lnTo>
                  <a:lnTo>
                    <a:pt x="10" y="2075"/>
                  </a:lnTo>
                  <a:lnTo>
                    <a:pt x="11" y="2155"/>
                  </a:lnTo>
                  <a:lnTo>
                    <a:pt x="13" y="2227"/>
                  </a:lnTo>
                  <a:lnTo>
                    <a:pt x="14" y="2298"/>
                  </a:lnTo>
                  <a:lnTo>
                    <a:pt x="15" y="2346"/>
                  </a:lnTo>
                  <a:lnTo>
                    <a:pt x="16" y="2391"/>
                  </a:lnTo>
                  <a:lnTo>
                    <a:pt x="32" y="2967"/>
                  </a:lnTo>
                  <a:lnTo>
                    <a:pt x="36" y="3111"/>
                  </a:lnTo>
                  <a:lnTo>
                    <a:pt x="38" y="3184"/>
                  </a:lnTo>
                  <a:lnTo>
                    <a:pt x="38" y="3192"/>
                  </a:lnTo>
                  <a:lnTo>
                    <a:pt x="41" y="3201"/>
                  </a:lnTo>
                  <a:lnTo>
                    <a:pt x="47" y="3211"/>
                  </a:lnTo>
                  <a:lnTo>
                    <a:pt x="51" y="3217"/>
                  </a:lnTo>
                  <a:lnTo>
                    <a:pt x="58" y="3223"/>
                  </a:lnTo>
                  <a:lnTo>
                    <a:pt x="65" y="3227"/>
                  </a:lnTo>
                  <a:lnTo>
                    <a:pt x="76" y="3232"/>
                  </a:lnTo>
                  <a:lnTo>
                    <a:pt x="87" y="3234"/>
                  </a:lnTo>
                  <a:lnTo>
                    <a:pt x="98" y="3235"/>
                  </a:lnTo>
                  <a:lnTo>
                    <a:pt x="108" y="3236"/>
                  </a:lnTo>
                  <a:lnTo>
                    <a:pt x="324" y="3237"/>
                  </a:lnTo>
                  <a:lnTo>
                    <a:pt x="443" y="3237"/>
                  </a:lnTo>
                  <a:lnTo>
                    <a:pt x="479" y="3237"/>
                  </a:lnTo>
                  <a:lnTo>
                    <a:pt x="491" y="3237"/>
                  </a:lnTo>
                  <a:lnTo>
                    <a:pt x="808" y="3233"/>
                  </a:lnTo>
                  <a:lnTo>
                    <a:pt x="1303" y="3221"/>
                  </a:lnTo>
                  <a:lnTo>
                    <a:pt x="1550" y="3211"/>
                  </a:lnTo>
                  <a:lnTo>
                    <a:pt x="1560" y="3211"/>
                  </a:lnTo>
                  <a:lnTo>
                    <a:pt x="1562" y="3211"/>
                  </a:lnTo>
                  <a:lnTo>
                    <a:pt x="1571" y="3210"/>
                  </a:lnTo>
                  <a:lnTo>
                    <a:pt x="1581" y="3208"/>
                  </a:lnTo>
                  <a:lnTo>
                    <a:pt x="1591" y="3203"/>
                  </a:lnTo>
                  <a:lnTo>
                    <a:pt x="1597" y="3200"/>
                  </a:lnTo>
                  <a:lnTo>
                    <a:pt x="1602" y="3194"/>
                  </a:lnTo>
                  <a:lnTo>
                    <a:pt x="1605" y="3188"/>
                  </a:lnTo>
                  <a:lnTo>
                    <a:pt x="1609" y="3181"/>
                  </a:lnTo>
                  <a:lnTo>
                    <a:pt x="1609" y="3174"/>
                  </a:lnTo>
                  <a:lnTo>
                    <a:pt x="1610" y="3167"/>
                  </a:lnTo>
                  <a:lnTo>
                    <a:pt x="1609" y="3111"/>
                  </a:lnTo>
                  <a:lnTo>
                    <a:pt x="1609" y="3043"/>
                  </a:lnTo>
                  <a:lnTo>
                    <a:pt x="1609" y="3016"/>
                  </a:lnTo>
                  <a:lnTo>
                    <a:pt x="1609" y="2690"/>
                  </a:lnTo>
                  <a:lnTo>
                    <a:pt x="1610" y="2602"/>
                  </a:lnTo>
                  <a:lnTo>
                    <a:pt x="1610" y="2511"/>
                  </a:lnTo>
                  <a:lnTo>
                    <a:pt x="1610" y="2451"/>
                  </a:lnTo>
                  <a:lnTo>
                    <a:pt x="1611" y="2346"/>
                  </a:lnTo>
                  <a:lnTo>
                    <a:pt x="1612" y="2291"/>
                  </a:lnTo>
                  <a:lnTo>
                    <a:pt x="1612" y="2213"/>
                  </a:lnTo>
                  <a:lnTo>
                    <a:pt x="1613" y="2133"/>
                  </a:lnTo>
                  <a:lnTo>
                    <a:pt x="1614" y="2038"/>
                  </a:lnTo>
                  <a:lnTo>
                    <a:pt x="1615" y="1974"/>
                  </a:lnTo>
                  <a:lnTo>
                    <a:pt x="1616" y="1894"/>
                  </a:lnTo>
                  <a:lnTo>
                    <a:pt x="1617" y="1815"/>
                  </a:lnTo>
                  <a:lnTo>
                    <a:pt x="1618" y="1735"/>
                  </a:lnTo>
                  <a:lnTo>
                    <a:pt x="1619" y="1656"/>
                  </a:lnTo>
                  <a:lnTo>
                    <a:pt x="1620" y="1576"/>
                  </a:lnTo>
                  <a:lnTo>
                    <a:pt x="1622" y="1487"/>
                  </a:lnTo>
                  <a:lnTo>
                    <a:pt x="1624" y="1338"/>
                  </a:lnTo>
                  <a:lnTo>
                    <a:pt x="1626" y="1258"/>
                  </a:lnTo>
                  <a:lnTo>
                    <a:pt x="1629" y="1099"/>
                  </a:lnTo>
                  <a:lnTo>
                    <a:pt x="1632" y="940"/>
                  </a:lnTo>
                  <a:lnTo>
                    <a:pt x="1633" y="860"/>
                  </a:lnTo>
                  <a:lnTo>
                    <a:pt x="1645" y="283"/>
                  </a:lnTo>
                  <a:lnTo>
                    <a:pt x="1646" y="213"/>
                  </a:lnTo>
                  <a:lnTo>
                    <a:pt x="1647" y="110"/>
                  </a:lnTo>
                </a:path>
              </a:pathLst>
            </a:custGeom>
            <a:grpFill/>
            <a:ln>
              <a:noFill/>
            </a:ln>
          </p:spPr>
          <p:txBody>
            <a:bodyPr rot="0" vert="horz" wrap="square" lIns="68580" tIns="34290" rIns="68580" bIns="34290" anchor="t" anchorCtr="0" upright="1">
              <a:noAutofit/>
            </a:bodyPr>
            <a:lstStyle/>
            <a:p>
              <a:endParaRPr lang="de-CH" sz="1350"/>
            </a:p>
          </p:txBody>
        </p:sp>
        <p:sp>
          <p:nvSpPr>
            <p:cNvPr id="11" name="AutoShape 4">
              <a:extLst>
                <a:ext uri="{FF2B5EF4-FFF2-40B4-BE49-F238E27FC236}">
                  <a16:creationId xmlns:a16="http://schemas.microsoft.com/office/drawing/2014/main" id="{147B705F-2F70-4972-B86A-DA2E83114788}"/>
                </a:ext>
              </a:extLst>
            </p:cNvPr>
            <p:cNvSpPr>
              <a:spLocks noChangeAspect="1" noEditPoints="1" noChangeArrowheads="1" noChangeShapeType="1" noTextEdit="1"/>
            </p:cNvSpPr>
            <p:nvPr/>
          </p:nvSpPr>
          <p:spPr bwMode="auto">
            <a:xfrm>
              <a:off x="6350" y="321945"/>
              <a:ext cx="1081405" cy="1638935"/>
            </a:xfrm>
            <a:custGeom>
              <a:avLst/>
              <a:gdLst>
                <a:gd name="T0" fmla="+- 0 4086 3192"/>
                <a:gd name="T1" fmla="*/ T0 w 1703"/>
                <a:gd name="T2" fmla="+- 0 5407 4212"/>
                <a:gd name="T3" fmla="*/ 5407 h 2581"/>
                <a:gd name="T4" fmla="+- 0 3867 3192"/>
                <a:gd name="T5" fmla="*/ T4 w 1703"/>
                <a:gd name="T6" fmla="+- 0 5574 4212"/>
                <a:gd name="T7" fmla="*/ 5574 h 2581"/>
                <a:gd name="T8" fmla="+- 0 3778 3192"/>
                <a:gd name="T9" fmla="*/ T8 w 1703"/>
                <a:gd name="T10" fmla="+- 0 5858 4212"/>
                <a:gd name="T11" fmla="*/ 5858 h 2581"/>
                <a:gd name="T12" fmla="+- 0 3840 3192"/>
                <a:gd name="T13" fmla="*/ T12 w 1703"/>
                <a:gd name="T14" fmla="+- 0 6251 4212"/>
                <a:gd name="T15" fmla="*/ 6251 h 2581"/>
                <a:gd name="T16" fmla="+- 0 4035 3192"/>
                <a:gd name="T17" fmla="*/ T16 w 1703"/>
                <a:gd name="T18" fmla="+- 0 6352 4212"/>
                <a:gd name="T19" fmla="*/ 6352 h 2581"/>
                <a:gd name="T20" fmla="+- 0 4244 3192"/>
                <a:gd name="T21" fmla="*/ T20 w 1703"/>
                <a:gd name="T22" fmla="+- 0 6181 4212"/>
                <a:gd name="T23" fmla="*/ 6181 h 2581"/>
                <a:gd name="T24" fmla="+- 0 4890 3192"/>
                <a:gd name="T25" fmla="*/ T24 w 1703"/>
                <a:gd name="T26" fmla="+- 0 6506 4212"/>
                <a:gd name="T27" fmla="*/ 6506 h 2581"/>
                <a:gd name="T28" fmla="+- 0 4857 3192"/>
                <a:gd name="T29" fmla="*/ T28 w 1703"/>
                <a:gd name="T30" fmla="+- 0 4588 4212"/>
                <a:gd name="T31" fmla="*/ 4588 h 2581"/>
                <a:gd name="T32" fmla="+- 0 4856 3192"/>
                <a:gd name="T33" fmla="*/ T32 w 1703"/>
                <a:gd name="T34" fmla="+- 0 4295 4212"/>
                <a:gd name="T35" fmla="*/ 4295 h 2581"/>
                <a:gd name="T36" fmla="+- 0 4838 3192"/>
                <a:gd name="T37" fmla="*/ T36 w 1703"/>
                <a:gd name="T38" fmla="+- 0 4248 4212"/>
                <a:gd name="T39" fmla="*/ 4248 h 2581"/>
                <a:gd name="T40" fmla="+- 0 4795 3192"/>
                <a:gd name="T41" fmla="*/ T40 w 1703"/>
                <a:gd name="T42" fmla="+- 0 4218 4212"/>
                <a:gd name="T43" fmla="*/ 4218 h 2581"/>
                <a:gd name="T44" fmla="+- 0 4771 3192"/>
                <a:gd name="T45" fmla="*/ T44 w 1703"/>
                <a:gd name="T46" fmla="+- 0 4215 4212"/>
                <a:gd name="T47" fmla="*/ 4215 h 2581"/>
                <a:gd name="T48" fmla="+- 0 4566 3192"/>
                <a:gd name="T49" fmla="*/ T48 w 1703"/>
                <a:gd name="T50" fmla="+- 0 6487 4212"/>
                <a:gd name="T51" fmla="*/ 6487 h 2581"/>
                <a:gd name="T52" fmla="+- 0 4346 3192"/>
                <a:gd name="T53" fmla="*/ T52 w 1703"/>
                <a:gd name="T54" fmla="+- 0 6456 4212"/>
                <a:gd name="T55" fmla="*/ 6456 h 2581"/>
                <a:gd name="T56" fmla="+- 0 4208 3192"/>
                <a:gd name="T57" fmla="*/ T56 w 1703"/>
                <a:gd name="T58" fmla="+- 0 6447 4212"/>
                <a:gd name="T59" fmla="*/ 6447 h 2581"/>
                <a:gd name="T60" fmla="+- 0 3922 3192"/>
                <a:gd name="T61" fmla="*/ T60 w 1703"/>
                <a:gd name="T62" fmla="+- 0 6517 4212"/>
                <a:gd name="T63" fmla="*/ 6517 h 2581"/>
                <a:gd name="T64" fmla="+- 0 3725 3192"/>
                <a:gd name="T65" fmla="*/ T64 w 1703"/>
                <a:gd name="T66" fmla="+- 0 6452 4212"/>
                <a:gd name="T67" fmla="*/ 6452 h 2581"/>
                <a:gd name="T68" fmla="+- 0 3590 3192"/>
                <a:gd name="T69" fmla="*/ T68 w 1703"/>
                <a:gd name="T70" fmla="+- 0 6232 4212"/>
                <a:gd name="T71" fmla="*/ 6232 h 2581"/>
                <a:gd name="T72" fmla="+- 0 3551 3192"/>
                <a:gd name="T73" fmla="*/ T72 w 1703"/>
                <a:gd name="T74" fmla="+- 0 5830 4212"/>
                <a:gd name="T75" fmla="*/ 5830 h 2581"/>
                <a:gd name="T76" fmla="+- 0 3634 3192"/>
                <a:gd name="T77" fmla="*/ T76 w 1703"/>
                <a:gd name="T78" fmla="+- 0 5562 4212"/>
                <a:gd name="T79" fmla="*/ 5562 h 2581"/>
                <a:gd name="T80" fmla="+- 0 3825 3192"/>
                <a:gd name="T81" fmla="*/ T80 w 1703"/>
                <a:gd name="T82" fmla="+- 0 5388 4212"/>
                <a:gd name="T83" fmla="*/ 5388 h 2581"/>
                <a:gd name="T84" fmla="+- 0 4178 3192"/>
                <a:gd name="T85" fmla="*/ T84 w 1703"/>
                <a:gd name="T86" fmla="+- 0 5197 4212"/>
                <a:gd name="T87" fmla="*/ 5197 h 2581"/>
                <a:gd name="T88" fmla="+- 0 4237 3192"/>
                <a:gd name="T89" fmla="*/ T88 w 1703"/>
                <a:gd name="T90" fmla="+- 0 5069 4212"/>
                <a:gd name="T91" fmla="*/ 5069 h 2581"/>
                <a:gd name="T92" fmla="+- 0 4201 3192"/>
                <a:gd name="T93" fmla="*/ T92 w 1703"/>
                <a:gd name="T94" fmla="+- 0 4718 4212"/>
                <a:gd name="T95" fmla="*/ 4718 h 2581"/>
                <a:gd name="T96" fmla="+- 0 4005 3192"/>
                <a:gd name="T97" fmla="*/ T96 w 1703"/>
                <a:gd name="T98" fmla="+- 0 4605 4212"/>
                <a:gd name="T99" fmla="*/ 4605 h 2581"/>
                <a:gd name="T100" fmla="+- 0 3789 3192"/>
                <a:gd name="T101" fmla="*/ T100 w 1703"/>
                <a:gd name="T102" fmla="+- 0 4771 4212"/>
                <a:gd name="T103" fmla="*/ 4771 h 2581"/>
                <a:gd name="T104" fmla="+- 0 3801 3192"/>
                <a:gd name="T105" fmla="*/ T104 w 1703"/>
                <a:gd name="T106" fmla="+- 0 5030 4212"/>
                <a:gd name="T107" fmla="*/ 5030 h 2581"/>
                <a:gd name="T108" fmla="+- 0 3589 3192"/>
                <a:gd name="T109" fmla="*/ T108 w 1703"/>
                <a:gd name="T110" fmla="+- 0 5007 4212"/>
                <a:gd name="T111" fmla="*/ 5007 h 2581"/>
                <a:gd name="T112" fmla="+- 0 3590 3192"/>
                <a:gd name="T113" fmla="*/ T112 w 1703"/>
                <a:gd name="T114" fmla="+- 0 4729 4212"/>
                <a:gd name="T115" fmla="*/ 4729 h 2581"/>
                <a:gd name="T116" fmla="+- 0 3735 3192"/>
                <a:gd name="T117" fmla="*/ T116 w 1703"/>
                <a:gd name="T118" fmla="+- 0 4527 4212"/>
                <a:gd name="T119" fmla="*/ 4527 h 2581"/>
                <a:gd name="T120" fmla="+- 0 4023 3192"/>
                <a:gd name="T121" fmla="*/ T120 w 1703"/>
                <a:gd name="T122" fmla="+- 0 4458 4212"/>
                <a:gd name="T123" fmla="*/ 4458 h 2581"/>
                <a:gd name="T124" fmla="+- 0 4326 3192"/>
                <a:gd name="T125" fmla="*/ T124 w 1703"/>
                <a:gd name="T126" fmla="+- 0 4534 4212"/>
                <a:gd name="T127" fmla="*/ 4534 h 2581"/>
                <a:gd name="T128" fmla="+- 0 4443 3192"/>
                <a:gd name="T129" fmla="*/ T128 w 1703"/>
                <a:gd name="T130" fmla="+- 0 4752 4212"/>
                <a:gd name="T131" fmla="*/ 4752 h 2581"/>
                <a:gd name="T132" fmla="+- 0 4503 3192"/>
                <a:gd name="T133" fmla="*/ T132 w 1703"/>
                <a:gd name="T134" fmla="+- 0 6309 4212"/>
                <a:gd name="T135" fmla="*/ 6309 h 2581"/>
                <a:gd name="T136" fmla="+- 0 4616 3192"/>
                <a:gd name="T137" fmla="*/ T136 w 1703"/>
                <a:gd name="T138" fmla="+- 0 6334 4212"/>
                <a:gd name="T139" fmla="*/ 6334 h 2581"/>
                <a:gd name="T140" fmla="+- 0 4657 3192"/>
                <a:gd name="T141" fmla="*/ T140 w 1703"/>
                <a:gd name="T142" fmla="+- 0 4213 4212"/>
                <a:gd name="T143" fmla="*/ 4213 h 2581"/>
                <a:gd name="T144" fmla="+- 0 4254 3192"/>
                <a:gd name="T145" fmla="*/ T144 w 1703"/>
                <a:gd name="T146" fmla="+- 0 4216 4212"/>
                <a:gd name="T147" fmla="*/ 4216 h 2581"/>
                <a:gd name="T148" fmla="+- 0 3305 3192"/>
                <a:gd name="T149" fmla="*/ T148 w 1703"/>
                <a:gd name="T150" fmla="+- 0 4270 4212"/>
                <a:gd name="T151" fmla="*/ 4270 h 2581"/>
                <a:gd name="T152" fmla="+- 0 3267 3192"/>
                <a:gd name="T153" fmla="*/ T152 w 1703"/>
                <a:gd name="T154" fmla="+- 0 4281 4212"/>
                <a:gd name="T155" fmla="*/ 4281 h 2581"/>
                <a:gd name="T156" fmla="+- 0 3218 3192"/>
                <a:gd name="T157" fmla="*/ T156 w 1703"/>
                <a:gd name="T158" fmla="+- 0 4316 4212"/>
                <a:gd name="T159" fmla="*/ 4316 h 2581"/>
                <a:gd name="T160" fmla="+- 0 3194 3192"/>
                <a:gd name="T161" fmla="*/ T160 w 1703"/>
                <a:gd name="T162" fmla="+- 0 4365 4212"/>
                <a:gd name="T163" fmla="*/ 4365 h 2581"/>
                <a:gd name="T164" fmla="+- 0 3192 3192"/>
                <a:gd name="T165" fmla="*/ T164 w 1703"/>
                <a:gd name="T166" fmla="+- 0 4390 4212"/>
                <a:gd name="T167" fmla="*/ 4390 h 2581"/>
                <a:gd name="T168" fmla="+- 0 3205 3192"/>
                <a:gd name="T169" fmla="*/ T168 w 1703"/>
                <a:gd name="T170" fmla="+- 0 4916 4212"/>
                <a:gd name="T171" fmla="*/ 4916 h 2581"/>
                <a:gd name="T172" fmla="+- 0 3217 3192"/>
                <a:gd name="T173" fmla="*/ T172 w 1703"/>
                <a:gd name="T174" fmla="+- 0 5248 4212"/>
                <a:gd name="T175" fmla="*/ 5248 h 2581"/>
                <a:gd name="T176" fmla="+- 0 3231 3192"/>
                <a:gd name="T177" fmla="*/ T176 w 1703"/>
                <a:gd name="T178" fmla="+- 0 5570 4212"/>
                <a:gd name="T179" fmla="*/ 5570 h 2581"/>
                <a:gd name="T180" fmla="+- 0 3248 3192"/>
                <a:gd name="T181" fmla="*/ T180 w 1703"/>
                <a:gd name="T182" fmla="+- 0 5896 4212"/>
                <a:gd name="T183" fmla="*/ 5896 h 2581"/>
                <a:gd name="T184" fmla="+- 0 3269 3192"/>
                <a:gd name="T185" fmla="*/ T184 w 1703"/>
                <a:gd name="T186" fmla="+- 0 6223 4212"/>
                <a:gd name="T187" fmla="*/ 6223 h 2581"/>
                <a:gd name="T188" fmla="+- 0 3306 3192"/>
                <a:gd name="T189" fmla="*/ T188 w 1703"/>
                <a:gd name="T190" fmla="+- 0 6739 4212"/>
                <a:gd name="T191" fmla="*/ 6739 h 2581"/>
                <a:gd name="T192" fmla="+- 0 3320 3192"/>
                <a:gd name="T193" fmla="*/ T192 w 1703"/>
                <a:gd name="T194" fmla="+- 0 6771 4212"/>
                <a:gd name="T195" fmla="*/ 6771 h 2581"/>
                <a:gd name="T196" fmla="+- 0 3357 3192"/>
                <a:gd name="T197" fmla="*/ T196 w 1703"/>
                <a:gd name="T198" fmla="+- 0 6790 4212"/>
                <a:gd name="T199" fmla="*/ 6790 h 2581"/>
                <a:gd name="T200" fmla="+- 0 4838 3192"/>
                <a:gd name="T201" fmla="*/ T200 w 1703"/>
                <a:gd name="T202" fmla="+- 0 6717 4212"/>
                <a:gd name="T203" fmla="*/ 6717 h 2581"/>
                <a:gd name="T204" fmla="+- 0 4879 3192"/>
                <a:gd name="T205" fmla="*/ T204 w 1703"/>
                <a:gd name="T206" fmla="+- 0 6706 4212"/>
                <a:gd name="T207" fmla="*/ 6706 h 2581"/>
                <a:gd name="T208" fmla="+- 0 4895 3192"/>
                <a:gd name="T209" fmla="*/ T208 w 1703"/>
                <a:gd name="T210" fmla="+- 0 6683 4212"/>
                <a:gd name="T211" fmla="*/ 6683 h 258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</a:cxnLst>
              <a:rect l="0" t="0" r="r" b="b"/>
              <a:pathLst>
                <a:path w="1703" h="2581">
                  <a:moveTo>
                    <a:pt x="1070" y="1901"/>
                  </a:moveTo>
                  <a:lnTo>
                    <a:pt x="1051" y="1131"/>
                  </a:lnTo>
                  <a:lnTo>
                    <a:pt x="969" y="1162"/>
                  </a:lnTo>
                  <a:lnTo>
                    <a:pt x="894" y="1195"/>
                  </a:lnTo>
                  <a:lnTo>
                    <a:pt x="828" y="1230"/>
                  </a:lnTo>
                  <a:lnTo>
                    <a:pt x="769" y="1268"/>
                  </a:lnTo>
                  <a:lnTo>
                    <a:pt x="718" y="1312"/>
                  </a:lnTo>
                  <a:lnTo>
                    <a:pt x="675" y="1362"/>
                  </a:lnTo>
                  <a:lnTo>
                    <a:pt x="641" y="1419"/>
                  </a:lnTo>
                  <a:lnTo>
                    <a:pt x="614" y="1484"/>
                  </a:lnTo>
                  <a:lnTo>
                    <a:pt x="596" y="1560"/>
                  </a:lnTo>
                  <a:lnTo>
                    <a:pt x="586" y="1646"/>
                  </a:lnTo>
                  <a:lnTo>
                    <a:pt x="584" y="1745"/>
                  </a:lnTo>
                  <a:lnTo>
                    <a:pt x="594" y="1871"/>
                  </a:lnTo>
                  <a:lnTo>
                    <a:pt x="616" y="1968"/>
                  </a:lnTo>
                  <a:lnTo>
                    <a:pt x="648" y="2039"/>
                  </a:lnTo>
                  <a:lnTo>
                    <a:pt x="689" y="2089"/>
                  </a:lnTo>
                  <a:lnTo>
                    <a:pt x="735" y="2121"/>
                  </a:lnTo>
                  <a:lnTo>
                    <a:pt x="787" y="2136"/>
                  </a:lnTo>
                  <a:lnTo>
                    <a:pt x="843" y="2140"/>
                  </a:lnTo>
                  <a:lnTo>
                    <a:pt x="915" y="2125"/>
                  </a:lnTo>
                  <a:lnTo>
                    <a:pt x="974" y="2087"/>
                  </a:lnTo>
                  <a:lnTo>
                    <a:pt x="1020" y="2033"/>
                  </a:lnTo>
                  <a:lnTo>
                    <a:pt x="1052" y="1969"/>
                  </a:lnTo>
                  <a:lnTo>
                    <a:pt x="1070" y="1901"/>
                  </a:lnTo>
                  <a:moveTo>
                    <a:pt x="1703" y="2456"/>
                  </a:moveTo>
                  <a:lnTo>
                    <a:pt x="1698" y="2306"/>
                  </a:lnTo>
                  <a:lnTo>
                    <a:pt x="1698" y="2294"/>
                  </a:lnTo>
                  <a:lnTo>
                    <a:pt x="1692" y="2102"/>
                  </a:lnTo>
                  <a:lnTo>
                    <a:pt x="1683" y="1813"/>
                  </a:lnTo>
                  <a:lnTo>
                    <a:pt x="1671" y="1031"/>
                  </a:lnTo>
                  <a:lnTo>
                    <a:pt x="1665" y="376"/>
                  </a:lnTo>
                  <a:lnTo>
                    <a:pt x="1664" y="246"/>
                  </a:lnTo>
                  <a:lnTo>
                    <a:pt x="1663" y="104"/>
                  </a:lnTo>
                  <a:lnTo>
                    <a:pt x="1663" y="92"/>
                  </a:lnTo>
                  <a:lnTo>
                    <a:pt x="1664" y="83"/>
                  </a:lnTo>
                  <a:lnTo>
                    <a:pt x="1664" y="72"/>
                  </a:lnTo>
                  <a:lnTo>
                    <a:pt x="1660" y="60"/>
                  </a:lnTo>
                  <a:lnTo>
                    <a:pt x="1655" y="50"/>
                  </a:lnTo>
                  <a:lnTo>
                    <a:pt x="1646" y="36"/>
                  </a:lnTo>
                  <a:lnTo>
                    <a:pt x="1635" y="24"/>
                  </a:lnTo>
                  <a:lnTo>
                    <a:pt x="1622" y="15"/>
                  </a:lnTo>
                  <a:lnTo>
                    <a:pt x="1608" y="8"/>
                  </a:lnTo>
                  <a:lnTo>
                    <a:pt x="1603" y="6"/>
                  </a:lnTo>
                  <a:lnTo>
                    <a:pt x="1597" y="5"/>
                  </a:lnTo>
                  <a:lnTo>
                    <a:pt x="1592" y="4"/>
                  </a:lnTo>
                  <a:lnTo>
                    <a:pt x="1586" y="3"/>
                  </a:lnTo>
                  <a:lnTo>
                    <a:pt x="1579" y="3"/>
                  </a:lnTo>
                  <a:lnTo>
                    <a:pt x="1465" y="1"/>
                  </a:lnTo>
                  <a:lnTo>
                    <a:pt x="1465" y="2237"/>
                  </a:lnTo>
                  <a:lnTo>
                    <a:pt x="1425" y="2257"/>
                  </a:lnTo>
                  <a:lnTo>
                    <a:pt x="1374" y="2275"/>
                  </a:lnTo>
                  <a:lnTo>
                    <a:pt x="1317" y="2288"/>
                  </a:lnTo>
                  <a:lnTo>
                    <a:pt x="1255" y="2294"/>
                  </a:lnTo>
                  <a:lnTo>
                    <a:pt x="1194" y="2281"/>
                  </a:lnTo>
                  <a:lnTo>
                    <a:pt x="1154" y="2244"/>
                  </a:lnTo>
                  <a:lnTo>
                    <a:pt x="1131" y="2191"/>
                  </a:lnTo>
                  <a:lnTo>
                    <a:pt x="1120" y="2129"/>
                  </a:lnTo>
                  <a:lnTo>
                    <a:pt x="1073" y="2187"/>
                  </a:lnTo>
                  <a:lnTo>
                    <a:pt x="1016" y="2235"/>
                  </a:lnTo>
                  <a:lnTo>
                    <a:pt x="949" y="2272"/>
                  </a:lnTo>
                  <a:lnTo>
                    <a:pt x="872" y="2296"/>
                  </a:lnTo>
                  <a:lnTo>
                    <a:pt x="785" y="2306"/>
                  </a:lnTo>
                  <a:lnTo>
                    <a:pt x="730" y="2305"/>
                  </a:lnTo>
                  <a:lnTo>
                    <a:pt x="677" y="2299"/>
                  </a:lnTo>
                  <a:lnTo>
                    <a:pt x="626" y="2287"/>
                  </a:lnTo>
                  <a:lnTo>
                    <a:pt x="578" y="2268"/>
                  </a:lnTo>
                  <a:lnTo>
                    <a:pt x="533" y="2240"/>
                  </a:lnTo>
                  <a:lnTo>
                    <a:pt x="493" y="2203"/>
                  </a:lnTo>
                  <a:lnTo>
                    <a:pt x="456" y="2154"/>
                  </a:lnTo>
                  <a:lnTo>
                    <a:pt x="424" y="2094"/>
                  </a:lnTo>
                  <a:lnTo>
                    <a:pt x="398" y="2020"/>
                  </a:lnTo>
                  <a:lnTo>
                    <a:pt x="378" y="1932"/>
                  </a:lnTo>
                  <a:lnTo>
                    <a:pt x="364" y="1828"/>
                  </a:lnTo>
                  <a:lnTo>
                    <a:pt x="357" y="1707"/>
                  </a:lnTo>
                  <a:lnTo>
                    <a:pt x="359" y="1618"/>
                  </a:lnTo>
                  <a:lnTo>
                    <a:pt x="368" y="1538"/>
                  </a:lnTo>
                  <a:lnTo>
                    <a:pt x="386" y="1468"/>
                  </a:lnTo>
                  <a:lnTo>
                    <a:pt x="410" y="1406"/>
                  </a:lnTo>
                  <a:lnTo>
                    <a:pt x="442" y="1350"/>
                  </a:lnTo>
                  <a:lnTo>
                    <a:pt x="480" y="1301"/>
                  </a:lnTo>
                  <a:lnTo>
                    <a:pt x="525" y="1256"/>
                  </a:lnTo>
                  <a:lnTo>
                    <a:pt x="576" y="1214"/>
                  </a:lnTo>
                  <a:lnTo>
                    <a:pt x="633" y="1176"/>
                  </a:lnTo>
                  <a:lnTo>
                    <a:pt x="696" y="1138"/>
                  </a:lnTo>
                  <a:lnTo>
                    <a:pt x="764" y="1101"/>
                  </a:lnTo>
                  <a:lnTo>
                    <a:pt x="890" y="1036"/>
                  </a:lnTo>
                  <a:lnTo>
                    <a:pt x="986" y="985"/>
                  </a:lnTo>
                  <a:lnTo>
                    <a:pt x="1035" y="960"/>
                  </a:lnTo>
                  <a:lnTo>
                    <a:pt x="1040" y="915"/>
                  </a:lnTo>
                  <a:lnTo>
                    <a:pt x="1043" y="877"/>
                  </a:lnTo>
                  <a:lnTo>
                    <a:pt x="1045" y="857"/>
                  </a:lnTo>
                  <a:lnTo>
                    <a:pt x="1047" y="780"/>
                  </a:lnTo>
                  <a:lnTo>
                    <a:pt x="1046" y="675"/>
                  </a:lnTo>
                  <a:lnTo>
                    <a:pt x="1035" y="579"/>
                  </a:lnTo>
                  <a:lnTo>
                    <a:pt x="1009" y="506"/>
                  </a:lnTo>
                  <a:lnTo>
                    <a:pt x="970" y="452"/>
                  </a:lnTo>
                  <a:lnTo>
                    <a:pt x="922" y="417"/>
                  </a:lnTo>
                  <a:lnTo>
                    <a:pt x="869" y="398"/>
                  </a:lnTo>
                  <a:lnTo>
                    <a:pt x="813" y="393"/>
                  </a:lnTo>
                  <a:lnTo>
                    <a:pt x="745" y="404"/>
                  </a:lnTo>
                  <a:lnTo>
                    <a:pt x="683" y="434"/>
                  </a:lnTo>
                  <a:lnTo>
                    <a:pt x="631" y="485"/>
                  </a:lnTo>
                  <a:lnTo>
                    <a:pt x="597" y="559"/>
                  </a:lnTo>
                  <a:lnTo>
                    <a:pt x="586" y="658"/>
                  </a:lnTo>
                  <a:lnTo>
                    <a:pt x="590" y="708"/>
                  </a:lnTo>
                  <a:lnTo>
                    <a:pt x="598" y="764"/>
                  </a:lnTo>
                  <a:lnTo>
                    <a:pt x="609" y="818"/>
                  </a:lnTo>
                  <a:lnTo>
                    <a:pt x="621" y="865"/>
                  </a:lnTo>
                  <a:lnTo>
                    <a:pt x="420" y="877"/>
                  </a:lnTo>
                  <a:lnTo>
                    <a:pt x="409" y="841"/>
                  </a:lnTo>
                  <a:lnTo>
                    <a:pt x="397" y="795"/>
                  </a:lnTo>
                  <a:lnTo>
                    <a:pt x="387" y="738"/>
                  </a:lnTo>
                  <a:lnTo>
                    <a:pt x="382" y="674"/>
                  </a:lnTo>
                  <a:lnTo>
                    <a:pt x="385" y="590"/>
                  </a:lnTo>
                  <a:lnTo>
                    <a:pt x="398" y="517"/>
                  </a:lnTo>
                  <a:lnTo>
                    <a:pt x="420" y="453"/>
                  </a:lnTo>
                  <a:lnTo>
                    <a:pt x="452" y="398"/>
                  </a:lnTo>
                  <a:lnTo>
                    <a:pt x="493" y="352"/>
                  </a:lnTo>
                  <a:lnTo>
                    <a:pt x="543" y="315"/>
                  </a:lnTo>
                  <a:lnTo>
                    <a:pt x="602" y="286"/>
                  </a:lnTo>
                  <a:lnTo>
                    <a:pt x="670" y="265"/>
                  </a:lnTo>
                  <a:lnTo>
                    <a:pt x="747" y="252"/>
                  </a:lnTo>
                  <a:lnTo>
                    <a:pt x="831" y="246"/>
                  </a:lnTo>
                  <a:lnTo>
                    <a:pt x="927" y="249"/>
                  </a:lnTo>
                  <a:lnTo>
                    <a:pt x="1009" y="264"/>
                  </a:lnTo>
                  <a:lnTo>
                    <a:pt x="1078" y="288"/>
                  </a:lnTo>
                  <a:lnTo>
                    <a:pt x="1134" y="322"/>
                  </a:lnTo>
                  <a:lnTo>
                    <a:pt x="1179" y="365"/>
                  </a:lnTo>
                  <a:lnTo>
                    <a:pt x="1213" y="416"/>
                  </a:lnTo>
                  <a:lnTo>
                    <a:pt x="1236" y="475"/>
                  </a:lnTo>
                  <a:lnTo>
                    <a:pt x="1251" y="540"/>
                  </a:lnTo>
                  <a:lnTo>
                    <a:pt x="1256" y="611"/>
                  </a:lnTo>
                  <a:lnTo>
                    <a:pt x="1291" y="1983"/>
                  </a:lnTo>
                  <a:lnTo>
                    <a:pt x="1297" y="2051"/>
                  </a:lnTo>
                  <a:lnTo>
                    <a:pt x="1311" y="2097"/>
                  </a:lnTo>
                  <a:lnTo>
                    <a:pt x="1336" y="2123"/>
                  </a:lnTo>
                  <a:lnTo>
                    <a:pt x="1375" y="2130"/>
                  </a:lnTo>
                  <a:lnTo>
                    <a:pt x="1401" y="2128"/>
                  </a:lnTo>
                  <a:lnTo>
                    <a:pt x="1424" y="2122"/>
                  </a:lnTo>
                  <a:lnTo>
                    <a:pt x="1445" y="2113"/>
                  </a:lnTo>
                  <a:lnTo>
                    <a:pt x="1462" y="2102"/>
                  </a:lnTo>
                  <a:lnTo>
                    <a:pt x="1465" y="2237"/>
                  </a:lnTo>
                  <a:lnTo>
                    <a:pt x="1465" y="1"/>
                  </a:lnTo>
                  <a:lnTo>
                    <a:pt x="1452" y="1"/>
                  </a:lnTo>
                  <a:lnTo>
                    <a:pt x="1297" y="0"/>
                  </a:lnTo>
                  <a:lnTo>
                    <a:pt x="1220" y="1"/>
                  </a:lnTo>
                  <a:lnTo>
                    <a:pt x="1062" y="4"/>
                  </a:lnTo>
                  <a:lnTo>
                    <a:pt x="898" y="9"/>
                  </a:lnTo>
                  <a:lnTo>
                    <a:pt x="571" y="25"/>
                  </a:lnTo>
                  <a:lnTo>
                    <a:pt x="119" y="57"/>
                  </a:lnTo>
                  <a:lnTo>
                    <a:pt x="113" y="58"/>
                  </a:lnTo>
                  <a:lnTo>
                    <a:pt x="108" y="59"/>
                  </a:lnTo>
                  <a:lnTo>
                    <a:pt x="103" y="60"/>
                  </a:lnTo>
                  <a:lnTo>
                    <a:pt x="88" y="64"/>
                  </a:lnTo>
                  <a:lnTo>
                    <a:pt x="75" y="69"/>
                  </a:lnTo>
                  <a:lnTo>
                    <a:pt x="63" y="75"/>
                  </a:lnTo>
                  <a:lnTo>
                    <a:pt x="50" y="83"/>
                  </a:lnTo>
                  <a:lnTo>
                    <a:pt x="38" y="92"/>
                  </a:lnTo>
                  <a:lnTo>
                    <a:pt x="26" y="104"/>
                  </a:lnTo>
                  <a:lnTo>
                    <a:pt x="16" y="119"/>
                  </a:lnTo>
                  <a:lnTo>
                    <a:pt x="6" y="138"/>
                  </a:lnTo>
                  <a:lnTo>
                    <a:pt x="4" y="145"/>
                  </a:lnTo>
                  <a:lnTo>
                    <a:pt x="2" y="153"/>
                  </a:lnTo>
                  <a:lnTo>
                    <a:pt x="1" y="161"/>
                  </a:lnTo>
                  <a:lnTo>
                    <a:pt x="0" y="165"/>
                  </a:lnTo>
                  <a:lnTo>
                    <a:pt x="0" y="169"/>
                  </a:lnTo>
                  <a:lnTo>
                    <a:pt x="0" y="178"/>
                  </a:lnTo>
                  <a:lnTo>
                    <a:pt x="0" y="193"/>
                  </a:lnTo>
                  <a:lnTo>
                    <a:pt x="4" y="377"/>
                  </a:lnTo>
                  <a:lnTo>
                    <a:pt x="10" y="622"/>
                  </a:lnTo>
                  <a:lnTo>
                    <a:pt x="13" y="704"/>
                  </a:lnTo>
                  <a:lnTo>
                    <a:pt x="15" y="786"/>
                  </a:lnTo>
                  <a:lnTo>
                    <a:pt x="18" y="867"/>
                  </a:lnTo>
                  <a:lnTo>
                    <a:pt x="21" y="949"/>
                  </a:lnTo>
                  <a:lnTo>
                    <a:pt x="25" y="1036"/>
                  </a:lnTo>
                  <a:lnTo>
                    <a:pt x="28" y="1112"/>
                  </a:lnTo>
                  <a:lnTo>
                    <a:pt x="31" y="1194"/>
                  </a:lnTo>
                  <a:lnTo>
                    <a:pt x="35" y="1276"/>
                  </a:lnTo>
                  <a:lnTo>
                    <a:pt x="39" y="1358"/>
                  </a:lnTo>
                  <a:lnTo>
                    <a:pt x="43" y="1439"/>
                  </a:lnTo>
                  <a:lnTo>
                    <a:pt x="47" y="1521"/>
                  </a:lnTo>
                  <a:lnTo>
                    <a:pt x="52" y="1603"/>
                  </a:lnTo>
                  <a:lnTo>
                    <a:pt x="56" y="1684"/>
                  </a:lnTo>
                  <a:lnTo>
                    <a:pt x="61" y="1766"/>
                  </a:lnTo>
                  <a:lnTo>
                    <a:pt x="66" y="1848"/>
                  </a:lnTo>
                  <a:lnTo>
                    <a:pt x="71" y="1932"/>
                  </a:lnTo>
                  <a:lnTo>
                    <a:pt x="77" y="2011"/>
                  </a:lnTo>
                  <a:lnTo>
                    <a:pt x="82" y="2094"/>
                  </a:lnTo>
                  <a:lnTo>
                    <a:pt x="99" y="2337"/>
                  </a:lnTo>
                  <a:lnTo>
                    <a:pt x="109" y="2460"/>
                  </a:lnTo>
                  <a:lnTo>
                    <a:pt x="114" y="2527"/>
                  </a:lnTo>
                  <a:lnTo>
                    <a:pt x="115" y="2536"/>
                  </a:lnTo>
                  <a:lnTo>
                    <a:pt x="119" y="2544"/>
                  </a:lnTo>
                  <a:lnTo>
                    <a:pt x="122" y="2552"/>
                  </a:lnTo>
                  <a:lnTo>
                    <a:pt x="128" y="2559"/>
                  </a:lnTo>
                  <a:lnTo>
                    <a:pt x="134" y="2564"/>
                  </a:lnTo>
                  <a:lnTo>
                    <a:pt x="145" y="2571"/>
                  </a:lnTo>
                  <a:lnTo>
                    <a:pt x="155" y="2576"/>
                  </a:lnTo>
                  <a:lnTo>
                    <a:pt x="165" y="2578"/>
                  </a:lnTo>
                  <a:lnTo>
                    <a:pt x="175" y="2580"/>
                  </a:lnTo>
                  <a:lnTo>
                    <a:pt x="182" y="2580"/>
                  </a:lnTo>
                  <a:lnTo>
                    <a:pt x="209" y="2578"/>
                  </a:lnTo>
                  <a:lnTo>
                    <a:pt x="1646" y="2505"/>
                  </a:lnTo>
                  <a:lnTo>
                    <a:pt x="1657" y="2504"/>
                  </a:lnTo>
                  <a:lnTo>
                    <a:pt x="1667" y="2503"/>
                  </a:lnTo>
                  <a:lnTo>
                    <a:pt x="1678" y="2499"/>
                  </a:lnTo>
                  <a:lnTo>
                    <a:pt x="1687" y="2494"/>
                  </a:lnTo>
                  <a:lnTo>
                    <a:pt x="1693" y="2490"/>
                  </a:lnTo>
                  <a:lnTo>
                    <a:pt x="1697" y="2484"/>
                  </a:lnTo>
                  <a:lnTo>
                    <a:pt x="1700" y="2477"/>
                  </a:lnTo>
                  <a:lnTo>
                    <a:pt x="1703" y="2471"/>
                  </a:lnTo>
                  <a:lnTo>
                    <a:pt x="1703" y="2463"/>
                  </a:lnTo>
                  <a:lnTo>
                    <a:pt x="1703" y="2456"/>
                  </a:lnTo>
                </a:path>
              </a:pathLst>
            </a:custGeom>
            <a:grpFill/>
            <a:ln>
              <a:noFill/>
            </a:ln>
          </p:spPr>
          <p:txBody>
            <a:bodyPr rot="0" vert="horz" wrap="square" lIns="68580" tIns="34290" rIns="68580" bIns="34290" anchor="t" anchorCtr="0" upright="1">
              <a:noAutofit/>
            </a:bodyPr>
            <a:lstStyle/>
            <a:p>
              <a:endParaRPr lang="de-CH" sz="1350"/>
            </a:p>
          </p:txBody>
        </p:sp>
        <p:sp>
          <p:nvSpPr>
            <p:cNvPr id="12" name="AutoShape 3">
              <a:extLst>
                <a:ext uri="{FF2B5EF4-FFF2-40B4-BE49-F238E27FC236}">
                  <a16:creationId xmlns:a16="http://schemas.microsoft.com/office/drawing/2014/main" id="{DBF4B204-6036-4C50-8E84-911BF6FE313B}"/>
                </a:ext>
              </a:extLst>
            </p:cNvPr>
            <p:cNvSpPr>
              <a:spLocks noChangeAspect="1" noEditPoints="1" noChangeArrowheads="1" noChangeShapeType="1" noTextEdit="1"/>
            </p:cNvSpPr>
            <p:nvPr/>
          </p:nvSpPr>
          <p:spPr bwMode="auto">
            <a:xfrm>
              <a:off x="1238885" y="446405"/>
              <a:ext cx="1029970" cy="1568450"/>
            </a:xfrm>
            <a:custGeom>
              <a:avLst/>
              <a:gdLst>
                <a:gd name="T0" fmla="+- 0 5265 5133"/>
                <a:gd name="T1" fmla="*/ T0 w 1622"/>
                <a:gd name="T2" fmla="+- 0 4415 4408"/>
                <a:gd name="T3" fmla="*/ 4415 h 2470"/>
                <a:gd name="T4" fmla="+- 0 5222 5133"/>
                <a:gd name="T5" fmla="*/ T4 w 1622"/>
                <a:gd name="T6" fmla="+- 0 4424 4408"/>
                <a:gd name="T7" fmla="*/ 4424 h 2470"/>
                <a:gd name="T8" fmla="+- 0 5177 5133"/>
                <a:gd name="T9" fmla="*/ T8 w 1622"/>
                <a:gd name="T10" fmla="+- 0 4444 4408"/>
                <a:gd name="T11" fmla="*/ 4444 h 2470"/>
                <a:gd name="T12" fmla="+- 0 5144 5133"/>
                <a:gd name="T13" fmla="*/ T12 w 1622"/>
                <a:gd name="T14" fmla="+- 0 4481 4408"/>
                <a:gd name="T15" fmla="*/ 4481 h 2470"/>
                <a:gd name="T16" fmla="+- 0 5134 5133"/>
                <a:gd name="T17" fmla="*/ T16 w 1622"/>
                <a:gd name="T18" fmla="+- 0 4516 4408"/>
                <a:gd name="T19" fmla="*/ 4516 h 2470"/>
                <a:gd name="T20" fmla="+- 0 5133 5133"/>
                <a:gd name="T21" fmla="*/ T20 w 1622"/>
                <a:gd name="T22" fmla="+- 0 4765 4408"/>
                <a:gd name="T23" fmla="*/ 4765 h 2470"/>
                <a:gd name="T24" fmla="+- 0 5134 5133"/>
                <a:gd name="T25" fmla="*/ T24 w 1622"/>
                <a:gd name="T26" fmla="+- 0 5134 4408"/>
                <a:gd name="T27" fmla="*/ 5134 h 2470"/>
                <a:gd name="T28" fmla="+- 0 5139 5133"/>
                <a:gd name="T29" fmla="*/ T28 w 1622"/>
                <a:gd name="T30" fmla="+- 0 5536 4408"/>
                <a:gd name="T31" fmla="*/ 5536 h 2470"/>
                <a:gd name="T32" fmla="+- 0 5145 5133"/>
                <a:gd name="T33" fmla="*/ T32 w 1622"/>
                <a:gd name="T34" fmla="+- 0 5864 4408"/>
                <a:gd name="T35" fmla="*/ 5864 h 2470"/>
                <a:gd name="T36" fmla="+- 0 5164 5133"/>
                <a:gd name="T37" fmla="*/ T36 w 1622"/>
                <a:gd name="T38" fmla="+- 0 6673 4408"/>
                <a:gd name="T39" fmla="*/ 6673 h 2470"/>
                <a:gd name="T40" fmla="+- 0 5172 5133"/>
                <a:gd name="T41" fmla="*/ T40 w 1622"/>
                <a:gd name="T42" fmla="+- 0 6858 4408"/>
                <a:gd name="T43" fmla="*/ 6858 h 2470"/>
                <a:gd name="T44" fmla="+- 0 5193 5133"/>
                <a:gd name="T45" fmla="*/ T44 w 1622"/>
                <a:gd name="T46" fmla="+- 0 6872 4408"/>
                <a:gd name="T47" fmla="*/ 6872 h 2470"/>
                <a:gd name="T48" fmla="+- 0 5217 5133"/>
                <a:gd name="T49" fmla="*/ T48 w 1622"/>
                <a:gd name="T50" fmla="+- 0 6875 4408"/>
                <a:gd name="T51" fmla="*/ 6875 h 2470"/>
                <a:gd name="T52" fmla="+- 0 6690 5133"/>
                <a:gd name="T53" fmla="*/ T52 w 1622"/>
                <a:gd name="T54" fmla="+- 0 6875 4408"/>
                <a:gd name="T55" fmla="*/ 6875 h 2470"/>
                <a:gd name="T56" fmla="+- 0 6722 5133"/>
                <a:gd name="T57" fmla="*/ T56 w 1622"/>
                <a:gd name="T58" fmla="+- 0 6866 4408"/>
                <a:gd name="T59" fmla="*/ 6866 h 2470"/>
                <a:gd name="T60" fmla="+- 0 6744 5133"/>
                <a:gd name="T61" fmla="*/ T60 w 1622"/>
                <a:gd name="T62" fmla="+- 0 6844 4408"/>
                <a:gd name="T63" fmla="*/ 6844 h 2470"/>
                <a:gd name="T64" fmla="+- 0 6747 5133"/>
                <a:gd name="T65" fmla="*/ T64 w 1622"/>
                <a:gd name="T66" fmla="+- 0 6673 4408"/>
                <a:gd name="T67" fmla="*/ 6673 h 2470"/>
                <a:gd name="T68" fmla="+- 0 5825 5133"/>
                <a:gd name="T69" fmla="*/ T68 w 1622"/>
                <a:gd name="T70" fmla="+- 0 6656 4408"/>
                <a:gd name="T71" fmla="*/ 6656 h 2470"/>
                <a:gd name="T72" fmla="+- 0 5658 5133"/>
                <a:gd name="T73" fmla="*/ T72 w 1622"/>
                <a:gd name="T74" fmla="+- 0 6560 4408"/>
                <a:gd name="T75" fmla="*/ 6560 h 2470"/>
                <a:gd name="T76" fmla="+- 0 5553 5133"/>
                <a:gd name="T77" fmla="*/ T76 w 1622"/>
                <a:gd name="T78" fmla="+- 0 6352 4408"/>
                <a:gd name="T79" fmla="*/ 6352 h 2470"/>
                <a:gd name="T80" fmla="+- 0 5499 5133"/>
                <a:gd name="T81" fmla="*/ T80 w 1622"/>
                <a:gd name="T82" fmla="+- 0 5998 4408"/>
                <a:gd name="T83" fmla="*/ 5998 h 2470"/>
                <a:gd name="T84" fmla="+- 0 5487 5133"/>
                <a:gd name="T85" fmla="*/ T84 w 1622"/>
                <a:gd name="T86" fmla="+- 0 5484 4408"/>
                <a:gd name="T87" fmla="*/ 5484 h 2470"/>
                <a:gd name="T88" fmla="+- 0 5519 5133"/>
                <a:gd name="T89" fmla="*/ T88 w 1622"/>
                <a:gd name="T90" fmla="+- 0 5062 4408"/>
                <a:gd name="T91" fmla="*/ 5062 h 2470"/>
                <a:gd name="T92" fmla="+- 0 5601 5133"/>
                <a:gd name="T93" fmla="*/ T92 w 1622"/>
                <a:gd name="T94" fmla="+- 0 4798 4408"/>
                <a:gd name="T95" fmla="*/ 4798 h 2470"/>
                <a:gd name="T96" fmla="+- 0 5733 5133"/>
                <a:gd name="T97" fmla="*/ T96 w 1622"/>
                <a:gd name="T98" fmla="+- 0 4659 4408"/>
                <a:gd name="T99" fmla="*/ 4659 h 2470"/>
                <a:gd name="T100" fmla="+- 0 5917 5133"/>
                <a:gd name="T101" fmla="*/ T100 w 1622"/>
                <a:gd name="T102" fmla="+- 0 4610 4408"/>
                <a:gd name="T103" fmla="*/ 4610 h 2470"/>
                <a:gd name="T104" fmla="+- 0 6752 5133"/>
                <a:gd name="T105" fmla="*/ T104 w 1622"/>
                <a:gd name="T106" fmla="+- 0 4527 4408"/>
                <a:gd name="T107" fmla="*/ 4527 h 2470"/>
                <a:gd name="T108" fmla="+- 0 6737 5133"/>
                <a:gd name="T109" fmla="*/ T108 w 1622"/>
                <a:gd name="T110" fmla="+- 0 4448 4408"/>
                <a:gd name="T111" fmla="*/ 4448 h 2470"/>
                <a:gd name="T112" fmla="+- 0 6706 5133"/>
                <a:gd name="T113" fmla="*/ T112 w 1622"/>
                <a:gd name="T114" fmla="+- 0 4429 4408"/>
                <a:gd name="T115" fmla="*/ 4429 h 2470"/>
                <a:gd name="T116" fmla="+- 0 6677 5133"/>
                <a:gd name="T117" fmla="*/ T116 w 1622"/>
                <a:gd name="T118" fmla="+- 0 4424 4408"/>
                <a:gd name="T119" fmla="*/ 4424 h 2470"/>
                <a:gd name="T120" fmla="+- 0 6346 5133"/>
                <a:gd name="T121" fmla="*/ T120 w 1622"/>
                <a:gd name="T122" fmla="+- 0 6875 4408"/>
                <a:gd name="T123" fmla="*/ 6875 h 2470"/>
                <a:gd name="T124" fmla="+- 0 6690 5133"/>
                <a:gd name="T125" fmla="*/ T124 w 1622"/>
                <a:gd name="T126" fmla="+- 0 6875 4408"/>
                <a:gd name="T127" fmla="*/ 6875 h 2470"/>
                <a:gd name="T128" fmla="+- 0 6419 5133"/>
                <a:gd name="T129" fmla="*/ T128 w 1622"/>
                <a:gd name="T130" fmla="+- 0 5864 4408"/>
                <a:gd name="T131" fmla="*/ 5864 h 2470"/>
                <a:gd name="T132" fmla="+- 0 6444 5133"/>
                <a:gd name="T133" fmla="*/ T132 w 1622"/>
                <a:gd name="T134" fmla="+- 0 6181 4408"/>
                <a:gd name="T135" fmla="*/ 6181 h 2470"/>
                <a:gd name="T136" fmla="+- 0 6388 5133"/>
                <a:gd name="T137" fmla="*/ T136 w 1622"/>
                <a:gd name="T138" fmla="+- 0 6481 4408"/>
                <a:gd name="T139" fmla="*/ 6481 h 2470"/>
                <a:gd name="T140" fmla="+- 0 6221 5133"/>
                <a:gd name="T141" fmla="*/ T140 w 1622"/>
                <a:gd name="T142" fmla="+- 0 6638 4408"/>
                <a:gd name="T143" fmla="*/ 6638 h 2470"/>
                <a:gd name="T144" fmla="+- 0 6747 5133"/>
                <a:gd name="T145" fmla="*/ T144 w 1622"/>
                <a:gd name="T146" fmla="+- 0 6673 4408"/>
                <a:gd name="T147" fmla="*/ 6673 h 2470"/>
                <a:gd name="T148" fmla="+- 0 6751 5133"/>
                <a:gd name="T149" fmla="*/ T148 w 1622"/>
                <a:gd name="T150" fmla="+- 0 6329 4408"/>
                <a:gd name="T151" fmla="*/ 6329 h 2470"/>
                <a:gd name="T152" fmla="+- 0 6753 5133"/>
                <a:gd name="T153" fmla="*/ T152 w 1622"/>
                <a:gd name="T154" fmla="+- 0 5807 4408"/>
                <a:gd name="T155" fmla="*/ 5807 h 2470"/>
                <a:gd name="T156" fmla="+- 0 5877 5133"/>
                <a:gd name="T157" fmla="*/ T156 w 1622"/>
                <a:gd name="T158" fmla="+- 0 4795 4408"/>
                <a:gd name="T159" fmla="*/ 4795 h 2470"/>
                <a:gd name="T160" fmla="+- 0 5780 5133"/>
                <a:gd name="T161" fmla="*/ T160 w 1622"/>
                <a:gd name="T162" fmla="+- 0 4958 4408"/>
                <a:gd name="T163" fmla="*/ 4958 h 2470"/>
                <a:gd name="T164" fmla="+- 0 5729 5133"/>
                <a:gd name="T165" fmla="*/ T164 w 1622"/>
                <a:gd name="T166" fmla="+- 0 5348 4408"/>
                <a:gd name="T167" fmla="*/ 5348 h 2470"/>
                <a:gd name="T168" fmla="+- 0 5733 5133"/>
                <a:gd name="T169" fmla="*/ T168 w 1622"/>
                <a:gd name="T170" fmla="+- 0 5961 4408"/>
                <a:gd name="T171" fmla="*/ 5961 h 2470"/>
                <a:gd name="T172" fmla="+- 0 5793 5133"/>
                <a:gd name="T173" fmla="*/ T172 w 1622"/>
                <a:gd name="T174" fmla="+- 0 6341 4408"/>
                <a:gd name="T175" fmla="*/ 6341 h 2470"/>
                <a:gd name="T176" fmla="+- 0 5902 5133"/>
                <a:gd name="T177" fmla="*/ T176 w 1622"/>
                <a:gd name="T178" fmla="+- 0 6493 4408"/>
                <a:gd name="T179" fmla="*/ 6493 h 2470"/>
                <a:gd name="T180" fmla="+- 0 6064 5133"/>
                <a:gd name="T181" fmla="*/ T180 w 1622"/>
                <a:gd name="T182" fmla="+- 0 6511 4408"/>
                <a:gd name="T183" fmla="*/ 6511 h 2470"/>
                <a:gd name="T184" fmla="+- 0 6202 5133"/>
                <a:gd name="T185" fmla="*/ T184 w 1622"/>
                <a:gd name="T186" fmla="+- 0 6364 4408"/>
                <a:gd name="T187" fmla="*/ 6364 h 2470"/>
                <a:gd name="T188" fmla="+- 0 6227 5133"/>
                <a:gd name="T189" fmla="*/ T188 w 1622"/>
                <a:gd name="T190" fmla="+- 0 6005 4408"/>
                <a:gd name="T191" fmla="*/ 6005 h 2470"/>
                <a:gd name="T192" fmla="+- 0 6753 5133"/>
                <a:gd name="T193" fmla="*/ T192 w 1622"/>
                <a:gd name="T194" fmla="+- 0 5807 4408"/>
                <a:gd name="T195" fmla="*/ 5807 h 2470"/>
                <a:gd name="T196" fmla="+- 0 6754 5133"/>
                <a:gd name="T197" fmla="*/ T196 w 1622"/>
                <a:gd name="T198" fmla="+- 0 5351 4408"/>
                <a:gd name="T199" fmla="*/ 5351 h 2470"/>
                <a:gd name="T200" fmla="+- 0 6190 5133"/>
                <a:gd name="T201" fmla="*/ T200 w 1622"/>
                <a:gd name="T202" fmla="+- 0 5204 4408"/>
                <a:gd name="T203" fmla="*/ 5204 h 2470"/>
                <a:gd name="T204" fmla="+- 0 6157 5133"/>
                <a:gd name="T205" fmla="*/ T204 w 1622"/>
                <a:gd name="T206" fmla="+- 0 4896 4408"/>
                <a:gd name="T207" fmla="*/ 4896 h 2470"/>
                <a:gd name="T208" fmla="+- 0 5973 5133"/>
                <a:gd name="T209" fmla="*/ T208 w 1622"/>
                <a:gd name="T210" fmla="+- 0 4769 4408"/>
                <a:gd name="T211" fmla="*/ 4769 h 2470"/>
                <a:gd name="T212" fmla="+- 0 6124 5133"/>
                <a:gd name="T213" fmla="*/ T212 w 1622"/>
                <a:gd name="T214" fmla="+- 0 4622 4408"/>
                <a:gd name="T215" fmla="*/ 4622 h 2470"/>
                <a:gd name="T216" fmla="+- 0 6325 5133"/>
                <a:gd name="T217" fmla="*/ T216 w 1622"/>
                <a:gd name="T218" fmla="+- 0 4751 4408"/>
                <a:gd name="T219" fmla="*/ 4751 h 2470"/>
                <a:gd name="T220" fmla="+- 0 6406 5133"/>
                <a:gd name="T221" fmla="*/ T220 w 1622"/>
                <a:gd name="T222" fmla="+- 0 5038 4408"/>
                <a:gd name="T223" fmla="*/ 5038 h 2470"/>
                <a:gd name="T224" fmla="+- 0 6398 5133"/>
                <a:gd name="T225" fmla="*/ T224 w 1622"/>
                <a:gd name="T226" fmla="+- 0 5304 4408"/>
                <a:gd name="T227" fmla="*/ 5304 h 2470"/>
                <a:gd name="T228" fmla="+- 0 6754 5133"/>
                <a:gd name="T229" fmla="*/ T228 w 1622"/>
                <a:gd name="T230" fmla="+- 0 4958 4408"/>
                <a:gd name="T231" fmla="*/ 4958 h 247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  <a:cxn ang="0">
                  <a:pos x="T229" y="T231"/>
                </a:cxn>
              </a:cxnLst>
              <a:rect l="0" t="0" r="r" b="b"/>
              <a:pathLst>
                <a:path w="1622" h="2470">
                  <a:moveTo>
                    <a:pt x="648" y="0"/>
                  </a:moveTo>
                  <a:lnTo>
                    <a:pt x="567" y="1"/>
                  </a:lnTo>
                  <a:lnTo>
                    <a:pt x="144" y="7"/>
                  </a:lnTo>
                  <a:lnTo>
                    <a:pt x="132" y="7"/>
                  </a:lnTo>
                  <a:lnTo>
                    <a:pt x="121" y="9"/>
                  </a:lnTo>
                  <a:lnTo>
                    <a:pt x="110" y="10"/>
                  </a:lnTo>
                  <a:lnTo>
                    <a:pt x="100" y="13"/>
                  </a:lnTo>
                  <a:lnTo>
                    <a:pt x="89" y="16"/>
                  </a:lnTo>
                  <a:lnTo>
                    <a:pt x="77" y="19"/>
                  </a:lnTo>
                  <a:lnTo>
                    <a:pt x="66" y="24"/>
                  </a:lnTo>
                  <a:lnTo>
                    <a:pt x="53" y="31"/>
                  </a:lnTo>
                  <a:lnTo>
                    <a:pt x="44" y="36"/>
                  </a:lnTo>
                  <a:lnTo>
                    <a:pt x="35" y="42"/>
                  </a:lnTo>
                  <a:lnTo>
                    <a:pt x="25" y="53"/>
                  </a:lnTo>
                  <a:lnTo>
                    <a:pt x="18" y="62"/>
                  </a:lnTo>
                  <a:lnTo>
                    <a:pt x="11" y="73"/>
                  </a:lnTo>
                  <a:lnTo>
                    <a:pt x="5" y="86"/>
                  </a:lnTo>
                  <a:lnTo>
                    <a:pt x="2" y="99"/>
                  </a:lnTo>
                  <a:lnTo>
                    <a:pt x="1" y="104"/>
                  </a:lnTo>
                  <a:lnTo>
                    <a:pt x="1" y="108"/>
                  </a:lnTo>
                  <a:lnTo>
                    <a:pt x="0" y="112"/>
                  </a:lnTo>
                  <a:lnTo>
                    <a:pt x="0" y="119"/>
                  </a:lnTo>
                  <a:lnTo>
                    <a:pt x="0" y="142"/>
                  </a:lnTo>
                  <a:lnTo>
                    <a:pt x="0" y="357"/>
                  </a:lnTo>
                  <a:lnTo>
                    <a:pt x="0" y="565"/>
                  </a:lnTo>
                  <a:lnTo>
                    <a:pt x="0" y="623"/>
                  </a:lnTo>
                  <a:lnTo>
                    <a:pt x="1" y="654"/>
                  </a:lnTo>
                  <a:lnTo>
                    <a:pt x="1" y="726"/>
                  </a:lnTo>
                  <a:lnTo>
                    <a:pt x="2" y="817"/>
                  </a:lnTo>
                  <a:lnTo>
                    <a:pt x="4" y="977"/>
                  </a:lnTo>
                  <a:lnTo>
                    <a:pt x="5" y="1048"/>
                  </a:lnTo>
                  <a:lnTo>
                    <a:pt x="6" y="1128"/>
                  </a:lnTo>
                  <a:lnTo>
                    <a:pt x="7" y="1210"/>
                  </a:lnTo>
                  <a:lnTo>
                    <a:pt x="9" y="1293"/>
                  </a:lnTo>
                  <a:lnTo>
                    <a:pt x="10" y="1361"/>
                  </a:lnTo>
                  <a:lnTo>
                    <a:pt x="12" y="1456"/>
                  </a:lnTo>
                  <a:lnTo>
                    <a:pt x="13" y="1525"/>
                  </a:lnTo>
                  <a:lnTo>
                    <a:pt x="15" y="1601"/>
                  </a:lnTo>
                  <a:lnTo>
                    <a:pt x="17" y="1675"/>
                  </a:lnTo>
                  <a:lnTo>
                    <a:pt x="31" y="2265"/>
                  </a:lnTo>
                  <a:lnTo>
                    <a:pt x="35" y="2434"/>
                  </a:lnTo>
                  <a:lnTo>
                    <a:pt x="36" y="2437"/>
                  </a:lnTo>
                  <a:lnTo>
                    <a:pt x="36" y="2439"/>
                  </a:lnTo>
                  <a:lnTo>
                    <a:pt x="39" y="2450"/>
                  </a:lnTo>
                  <a:lnTo>
                    <a:pt x="46" y="2456"/>
                  </a:lnTo>
                  <a:lnTo>
                    <a:pt x="51" y="2459"/>
                  </a:lnTo>
                  <a:lnTo>
                    <a:pt x="56" y="2463"/>
                  </a:lnTo>
                  <a:lnTo>
                    <a:pt x="60" y="2464"/>
                  </a:lnTo>
                  <a:lnTo>
                    <a:pt x="64" y="2465"/>
                  </a:lnTo>
                  <a:lnTo>
                    <a:pt x="72" y="2467"/>
                  </a:lnTo>
                  <a:lnTo>
                    <a:pt x="78" y="2467"/>
                  </a:lnTo>
                  <a:lnTo>
                    <a:pt x="84" y="2467"/>
                  </a:lnTo>
                  <a:lnTo>
                    <a:pt x="810" y="2470"/>
                  </a:lnTo>
                  <a:lnTo>
                    <a:pt x="946" y="2470"/>
                  </a:lnTo>
                  <a:lnTo>
                    <a:pt x="1213" y="2467"/>
                  </a:lnTo>
                  <a:lnTo>
                    <a:pt x="1557" y="2467"/>
                  </a:lnTo>
                  <a:lnTo>
                    <a:pt x="1559" y="2467"/>
                  </a:lnTo>
                  <a:lnTo>
                    <a:pt x="1570" y="2464"/>
                  </a:lnTo>
                  <a:lnTo>
                    <a:pt x="1581" y="2460"/>
                  </a:lnTo>
                  <a:lnTo>
                    <a:pt x="1589" y="2458"/>
                  </a:lnTo>
                  <a:lnTo>
                    <a:pt x="1596" y="2454"/>
                  </a:lnTo>
                  <a:lnTo>
                    <a:pt x="1601" y="2448"/>
                  </a:lnTo>
                  <a:lnTo>
                    <a:pt x="1607" y="2443"/>
                  </a:lnTo>
                  <a:lnTo>
                    <a:pt x="1611" y="2436"/>
                  </a:lnTo>
                  <a:lnTo>
                    <a:pt x="1611" y="2428"/>
                  </a:lnTo>
                  <a:lnTo>
                    <a:pt x="1613" y="2358"/>
                  </a:lnTo>
                  <a:lnTo>
                    <a:pt x="1614" y="2281"/>
                  </a:lnTo>
                  <a:lnTo>
                    <a:pt x="1614" y="2265"/>
                  </a:lnTo>
                  <a:lnTo>
                    <a:pt x="864" y="2265"/>
                  </a:lnTo>
                  <a:lnTo>
                    <a:pt x="802" y="2263"/>
                  </a:lnTo>
                  <a:lnTo>
                    <a:pt x="745" y="2258"/>
                  </a:lnTo>
                  <a:lnTo>
                    <a:pt x="692" y="2248"/>
                  </a:lnTo>
                  <a:lnTo>
                    <a:pt x="644" y="2233"/>
                  </a:lnTo>
                  <a:lnTo>
                    <a:pt x="600" y="2212"/>
                  </a:lnTo>
                  <a:lnTo>
                    <a:pt x="561" y="2186"/>
                  </a:lnTo>
                  <a:lnTo>
                    <a:pt x="525" y="2152"/>
                  </a:lnTo>
                  <a:lnTo>
                    <a:pt x="494" y="2112"/>
                  </a:lnTo>
                  <a:lnTo>
                    <a:pt x="466" y="2064"/>
                  </a:lnTo>
                  <a:lnTo>
                    <a:pt x="441" y="2008"/>
                  </a:lnTo>
                  <a:lnTo>
                    <a:pt x="420" y="1944"/>
                  </a:lnTo>
                  <a:lnTo>
                    <a:pt x="402" y="1870"/>
                  </a:lnTo>
                  <a:lnTo>
                    <a:pt x="387" y="1787"/>
                  </a:lnTo>
                  <a:lnTo>
                    <a:pt x="375" y="1694"/>
                  </a:lnTo>
                  <a:lnTo>
                    <a:pt x="366" y="1590"/>
                  </a:lnTo>
                  <a:lnTo>
                    <a:pt x="359" y="1475"/>
                  </a:lnTo>
                  <a:lnTo>
                    <a:pt x="355" y="1349"/>
                  </a:lnTo>
                  <a:lnTo>
                    <a:pt x="353" y="1210"/>
                  </a:lnTo>
                  <a:lnTo>
                    <a:pt x="354" y="1076"/>
                  </a:lnTo>
                  <a:lnTo>
                    <a:pt x="357" y="954"/>
                  </a:lnTo>
                  <a:lnTo>
                    <a:pt x="364" y="843"/>
                  </a:lnTo>
                  <a:lnTo>
                    <a:pt x="373" y="743"/>
                  </a:lnTo>
                  <a:lnTo>
                    <a:pt x="386" y="654"/>
                  </a:lnTo>
                  <a:lnTo>
                    <a:pt x="402" y="574"/>
                  </a:lnTo>
                  <a:lnTo>
                    <a:pt x="421" y="504"/>
                  </a:lnTo>
                  <a:lnTo>
                    <a:pt x="443" y="443"/>
                  </a:lnTo>
                  <a:lnTo>
                    <a:pt x="468" y="390"/>
                  </a:lnTo>
                  <a:lnTo>
                    <a:pt x="496" y="345"/>
                  </a:lnTo>
                  <a:lnTo>
                    <a:pt x="528" y="307"/>
                  </a:lnTo>
                  <a:lnTo>
                    <a:pt x="562" y="276"/>
                  </a:lnTo>
                  <a:lnTo>
                    <a:pt x="600" y="251"/>
                  </a:lnTo>
                  <a:lnTo>
                    <a:pt x="641" y="231"/>
                  </a:lnTo>
                  <a:lnTo>
                    <a:pt x="686" y="217"/>
                  </a:lnTo>
                  <a:lnTo>
                    <a:pt x="733" y="208"/>
                  </a:lnTo>
                  <a:lnTo>
                    <a:pt x="784" y="202"/>
                  </a:lnTo>
                  <a:lnTo>
                    <a:pt x="839" y="200"/>
                  </a:lnTo>
                  <a:lnTo>
                    <a:pt x="1620" y="200"/>
                  </a:lnTo>
                  <a:lnTo>
                    <a:pt x="1619" y="143"/>
                  </a:lnTo>
                  <a:lnTo>
                    <a:pt x="1619" y="119"/>
                  </a:lnTo>
                  <a:lnTo>
                    <a:pt x="1619" y="92"/>
                  </a:lnTo>
                  <a:lnTo>
                    <a:pt x="1619" y="82"/>
                  </a:lnTo>
                  <a:lnTo>
                    <a:pt x="1614" y="56"/>
                  </a:lnTo>
                  <a:lnTo>
                    <a:pt x="1604" y="40"/>
                  </a:lnTo>
                  <a:lnTo>
                    <a:pt x="1593" y="31"/>
                  </a:lnTo>
                  <a:lnTo>
                    <a:pt x="1585" y="27"/>
                  </a:lnTo>
                  <a:lnTo>
                    <a:pt x="1578" y="23"/>
                  </a:lnTo>
                  <a:lnTo>
                    <a:pt x="1573" y="21"/>
                  </a:lnTo>
                  <a:lnTo>
                    <a:pt x="1568" y="20"/>
                  </a:lnTo>
                  <a:lnTo>
                    <a:pt x="1559" y="18"/>
                  </a:lnTo>
                  <a:lnTo>
                    <a:pt x="1551" y="17"/>
                  </a:lnTo>
                  <a:lnTo>
                    <a:pt x="1544" y="16"/>
                  </a:lnTo>
                  <a:lnTo>
                    <a:pt x="1130" y="4"/>
                  </a:lnTo>
                  <a:lnTo>
                    <a:pt x="648" y="0"/>
                  </a:lnTo>
                  <a:close/>
                  <a:moveTo>
                    <a:pt x="1557" y="2467"/>
                  </a:moveTo>
                  <a:lnTo>
                    <a:pt x="1213" y="2467"/>
                  </a:lnTo>
                  <a:lnTo>
                    <a:pt x="1294" y="2467"/>
                  </a:lnTo>
                  <a:lnTo>
                    <a:pt x="1535" y="2470"/>
                  </a:lnTo>
                  <a:lnTo>
                    <a:pt x="1547" y="2469"/>
                  </a:lnTo>
                  <a:lnTo>
                    <a:pt x="1557" y="2467"/>
                  </a:lnTo>
                  <a:close/>
                  <a:moveTo>
                    <a:pt x="1620" y="1399"/>
                  </a:moveTo>
                  <a:lnTo>
                    <a:pt x="1077" y="1399"/>
                  </a:lnTo>
                  <a:lnTo>
                    <a:pt x="1274" y="1405"/>
                  </a:lnTo>
                  <a:lnTo>
                    <a:pt x="1286" y="1456"/>
                  </a:lnTo>
                  <a:lnTo>
                    <a:pt x="1298" y="1524"/>
                  </a:lnTo>
                  <a:lnTo>
                    <a:pt x="1308" y="1601"/>
                  </a:lnTo>
                  <a:lnTo>
                    <a:pt x="1312" y="1675"/>
                  </a:lnTo>
                  <a:lnTo>
                    <a:pt x="1311" y="1773"/>
                  </a:lnTo>
                  <a:lnTo>
                    <a:pt x="1305" y="1862"/>
                  </a:lnTo>
                  <a:lnTo>
                    <a:pt x="1295" y="1942"/>
                  </a:lnTo>
                  <a:lnTo>
                    <a:pt x="1278" y="2012"/>
                  </a:lnTo>
                  <a:lnTo>
                    <a:pt x="1255" y="2073"/>
                  </a:lnTo>
                  <a:lnTo>
                    <a:pt x="1226" y="2125"/>
                  </a:lnTo>
                  <a:lnTo>
                    <a:pt x="1188" y="2168"/>
                  </a:lnTo>
                  <a:lnTo>
                    <a:pt x="1143" y="2203"/>
                  </a:lnTo>
                  <a:lnTo>
                    <a:pt x="1088" y="2230"/>
                  </a:lnTo>
                  <a:lnTo>
                    <a:pt x="1024" y="2249"/>
                  </a:lnTo>
                  <a:lnTo>
                    <a:pt x="949" y="2261"/>
                  </a:lnTo>
                  <a:lnTo>
                    <a:pt x="864" y="2265"/>
                  </a:lnTo>
                  <a:lnTo>
                    <a:pt x="1614" y="2265"/>
                  </a:lnTo>
                  <a:lnTo>
                    <a:pt x="1615" y="2198"/>
                  </a:lnTo>
                  <a:lnTo>
                    <a:pt x="1616" y="2106"/>
                  </a:lnTo>
                  <a:lnTo>
                    <a:pt x="1617" y="2012"/>
                  </a:lnTo>
                  <a:lnTo>
                    <a:pt x="1618" y="1921"/>
                  </a:lnTo>
                  <a:lnTo>
                    <a:pt x="1618" y="1821"/>
                  </a:lnTo>
                  <a:lnTo>
                    <a:pt x="1619" y="1694"/>
                  </a:lnTo>
                  <a:lnTo>
                    <a:pt x="1620" y="1507"/>
                  </a:lnTo>
                  <a:lnTo>
                    <a:pt x="1620" y="1399"/>
                  </a:lnTo>
                  <a:close/>
                  <a:moveTo>
                    <a:pt x="840" y="361"/>
                  </a:moveTo>
                  <a:lnTo>
                    <a:pt x="806" y="363"/>
                  </a:lnTo>
                  <a:lnTo>
                    <a:pt x="774" y="372"/>
                  </a:lnTo>
                  <a:lnTo>
                    <a:pt x="744" y="387"/>
                  </a:lnTo>
                  <a:lnTo>
                    <a:pt x="716" y="412"/>
                  </a:lnTo>
                  <a:lnTo>
                    <a:pt x="691" y="446"/>
                  </a:lnTo>
                  <a:lnTo>
                    <a:pt x="668" y="492"/>
                  </a:lnTo>
                  <a:lnTo>
                    <a:pt x="647" y="550"/>
                  </a:lnTo>
                  <a:lnTo>
                    <a:pt x="630" y="623"/>
                  </a:lnTo>
                  <a:lnTo>
                    <a:pt x="615" y="711"/>
                  </a:lnTo>
                  <a:lnTo>
                    <a:pt x="604" y="817"/>
                  </a:lnTo>
                  <a:lnTo>
                    <a:pt x="596" y="940"/>
                  </a:lnTo>
                  <a:lnTo>
                    <a:pt x="591" y="1084"/>
                  </a:lnTo>
                  <a:lnTo>
                    <a:pt x="590" y="1249"/>
                  </a:lnTo>
                  <a:lnTo>
                    <a:pt x="594" y="1412"/>
                  </a:lnTo>
                  <a:lnTo>
                    <a:pt x="600" y="1553"/>
                  </a:lnTo>
                  <a:lnTo>
                    <a:pt x="610" y="1675"/>
                  </a:lnTo>
                  <a:lnTo>
                    <a:pt x="624" y="1777"/>
                  </a:lnTo>
                  <a:lnTo>
                    <a:pt x="641" y="1863"/>
                  </a:lnTo>
                  <a:lnTo>
                    <a:pt x="660" y="1933"/>
                  </a:lnTo>
                  <a:lnTo>
                    <a:pt x="683" y="1988"/>
                  </a:lnTo>
                  <a:lnTo>
                    <a:pt x="709" y="2031"/>
                  </a:lnTo>
                  <a:lnTo>
                    <a:pt x="738" y="2063"/>
                  </a:lnTo>
                  <a:lnTo>
                    <a:pt x="769" y="2085"/>
                  </a:lnTo>
                  <a:lnTo>
                    <a:pt x="803" y="2099"/>
                  </a:lnTo>
                  <a:lnTo>
                    <a:pt x="839" y="2106"/>
                  </a:lnTo>
                  <a:lnTo>
                    <a:pt x="877" y="2108"/>
                  </a:lnTo>
                  <a:lnTo>
                    <a:pt x="931" y="2103"/>
                  </a:lnTo>
                  <a:lnTo>
                    <a:pt x="977" y="2087"/>
                  </a:lnTo>
                  <a:lnTo>
                    <a:pt x="1015" y="2059"/>
                  </a:lnTo>
                  <a:lnTo>
                    <a:pt x="1045" y="2016"/>
                  </a:lnTo>
                  <a:lnTo>
                    <a:pt x="1069" y="1956"/>
                  </a:lnTo>
                  <a:lnTo>
                    <a:pt x="1085" y="1877"/>
                  </a:lnTo>
                  <a:lnTo>
                    <a:pt x="1094" y="1777"/>
                  </a:lnTo>
                  <a:lnTo>
                    <a:pt x="1097" y="1654"/>
                  </a:lnTo>
                  <a:lnTo>
                    <a:pt x="1094" y="1597"/>
                  </a:lnTo>
                  <a:lnTo>
                    <a:pt x="1088" y="1524"/>
                  </a:lnTo>
                  <a:lnTo>
                    <a:pt x="1081" y="1454"/>
                  </a:lnTo>
                  <a:lnTo>
                    <a:pt x="1077" y="1399"/>
                  </a:lnTo>
                  <a:lnTo>
                    <a:pt x="1620" y="1399"/>
                  </a:lnTo>
                  <a:lnTo>
                    <a:pt x="1620" y="1284"/>
                  </a:lnTo>
                  <a:lnTo>
                    <a:pt x="1621" y="1186"/>
                  </a:lnTo>
                  <a:lnTo>
                    <a:pt x="1621" y="1048"/>
                  </a:lnTo>
                  <a:lnTo>
                    <a:pt x="1621" y="943"/>
                  </a:lnTo>
                  <a:lnTo>
                    <a:pt x="1044" y="943"/>
                  </a:lnTo>
                  <a:lnTo>
                    <a:pt x="1049" y="901"/>
                  </a:lnTo>
                  <a:lnTo>
                    <a:pt x="1054" y="851"/>
                  </a:lnTo>
                  <a:lnTo>
                    <a:pt x="1057" y="796"/>
                  </a:lnTo>
                  <a:lnTo>
                    <a:pt x="1058" y="742"/>
                  </a:lnTo>
                  <a:lnTo>
                    <a:pt x="1054" y="643"/>
                  </a:lnTo>
                  <a:lnTo>
                    <a:pt x="1043" y="558"/>
                  </a:lnTo>
                  <a:lnTo>
                    <a:pt x="1024" y="488"/>
                  </a:lnTo>
                  <a:lnTo>
                    <a:pt x="995" y="432"/>
                  </a:lnTo>
                  <a:lnTo>
                    <a:pt x="956" y="392"/>
                  </a:lnTo>
                  <a:lnTo>
                    <a:pt x="905" y="368"/>
                  </a:lnTo>
                  <a:lnTo>
                    <a:pt x="840" y="361"/>
                  </a:lnTo>
                  <a:close/>
                  <a:moveTo>
                    <a:pt x="1620" y="200"/>
                  </a:moveTo>
                  <a:lnTo>
                    <a:pt x="839" y="200"/>
                  </a:lnTo>
                  <a:lnTo>
                    <a:pt x="920" y="203"/>
                  </a:lnTo>
                  <a:lnTo>
                    <a:pt x="991" y="214"/>
                  </a:lnTo>
                  <a:lnTo>
                    <a:pt x="1054" y="233"/>
                  </a:lnTo>
                  <a:lnTo>
                    <a:pt x="1108" y="261"/>
                  </a:lnTo>
                  <a:lnTo>
                    <a:pt x="1154" y="297"/>
                  </a:lnTo>
                  <a:lnTo>
                    <a:pt x="1192" y="343"/>
                  </a:lnTo>
                  <a:lnTo>
                    <a:pt x="1223" y="399"/>
                  </a:lnTo>
                  <a:lnTo>
                    <a:pt x="1246" y="465"/>
                  </a:lnTo>
                  <a:lnTo>
                    <a:pt x="1263" y="542"/>
                  </a:lnTo>
                  <a:lnTo>
                    <a:pt x="1273" y="630"/>
                  </a:lnTo>
                  <a:lnTo>
                    <a:pt x="1276" y="730"/>
                  </a:lnTo>
                  <a:lnTo>
                    <a:pt x="1275" y="782"/>
                  </a:lnTo>
                  <a:lnTo>
                    <a:pt x="1271" y="841"/>
                  </a:lnTo>
                  <a:lnTo>
                    <a:pt x="1265" y="896"/>
                  </a:lnTo>
                  <a:lnTo>
                    <a:pt x="1260" y="938"/>
                  </a:lnTo>
                  <a:lnTo>
                    <a:pt x="1044" y="943"/>
                  </a:lnTo>
                  <a:lnTo>
                    <a:pt x="1621" y="943"/>
                  </a:lnTo>
                  <a:lnTo>
                    <a:pt x="1621" y="550"/>
                  </a:lnTo>
                  <a:lnTo>
                    <a:pt x="1620" y="357"/>
                  </a:lnTo>
                  <a:lnTo>
                    <a:pt x="1620" y="251"/>
                  </a:lnTo>
                  <a:lnTo>
                    <a:pt x="1620" y="2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rot="0" vert="horz" wrap="square" lIns="68580" tIns="34290" rIns="68580" bIns="34290" anchor="t" anchorCtr="0" upright="1">
              <a:noAutofit/>
            </a:bodyPr>
            <a:lstStyle/>
            <a:p>
              <a:endParaRPr lang="de-CH" sz="1350"/>
            </a:p>
          </p:txBody>
        </p:sp>
        <p:sp>
          <p:nvSpPr>
            <p:cNvPr id="13" name="AutoShape 2">
              <a:extLst>
                <a:ext uri="{FF2B5EF4-FFF2-40B4-BE49-F238E27FC236}">
                  <a16:creationId xmlns:a16="http://schemas.microsoft.com/office/drawing/2014/main" id="{2749F465-8A78-4C9F-9322-C6A815212E34}"/>
                </a:ext>
              </a:extLst>
            </p:cNvPr>
            <p:cNvSpPr>
              <a:spLocks noChangeAspect="1" noEditPoints="1" noChangeArrowheads="1" noChangeShapeType="1" noTextEdit="1"/>
            </p:cNvSpPr>
            <p:nvPr/>
          </p:nvSpPr>
          <p:spPr bwMode="auto">
            <a:xfrm>
              <a:off x="2458085" y="0"/>
              <a:ext cx="906145" cy="1924685"/>
            </a:xfrm>
            <a:custGeom>
              <a:avLst/>
              <a:gdLst>
                <a:gd name="T0" fmla="+- 0 7103 7053"/>
                <a:gd name="T1" fmla="*/ T0 w 1427"/>
                <a:gd name="T2" fmla="+- 0 6713 3705"/>
                <a:gd name="T3" fmla="*/ 6713 h 3031"/>
                <a:gd name="T4" fmla="+- 0 7694 7053"/>
                <a:gd name="T5" fmla="*/ T4 w 1427"/>
                <a:gd name="T6" fmla="+- 0 6729 3705"/>
                <a:gd name="T7" fmla="*/ 6729 h 3031"/>
                <a:gd name="T8" fmla="+- 0 8401 7053"/>
                <a:gd name="T9" fmla="*/ T8 w 1427"/>
                <a:gd name="T10" fmla="+- 0 6732 3705"/>
                <a:gd name="T11" fmla="*/ 6732 h 3031"/>
                <a:gd name="T12" fmla="+- 0 8432 7053"/>
                <a:gd name="T13" fmla="*/ T12 w 1427"/>
                <a:gd name="T14" fmla="+- 0 6720 3705"/>
                <a:gd name="T15" fmla="*/ 6720 h 3031"/>
                <a:gd name="T16" fmla="+- 0 8357 7053"/>
                <a:gd name="T17" fmla="*/ T16 w 1427"/>
                <a:gd name="T18" fmla="+- 0 6735 3705"/>
                <a:gd name="T19" fmla="*/ 6735 h 3031"/>
                <a:gd name="T20" fmla="+- 0 8380 7053"/>
                <a:gd name="T21" fmla="*/ T20 w 1427"/>
                <a:gd name="T22" fmla="+- 0 6735 3705"/>
                <a:gd name="T23" fmla="*/ 6735 h 3031"/>
                <a:gd name="T24" fmla="+- 0 7097 7053"/>
                <a:gd name="T25" fmla="*/ T24 w 1427"/>
                <a:gd name="T26" fmla="+- 0 3707 3705"/>
                <a:gd name="T27" fmla="*/ 3707 h 3031"/>
                <a:gd name="T28" fmla="+- 0 7068 7053"/>
                <a:gd name="T29" fmla="*/ T28 w 1427"/>
                <a:gd name="T30" fmla="+- 0 3743 3705"/>
                <a:gd name="T31" fmla="*/ 3743 h 3031"/>
                <a:gd name="T32" fmla="+- 0 7065 7053"/>
                <a:gd name="T33" fmla="*/ T32 w 1427"/>
                <a:gd name="T34" fmla="+- 0 3786 3705"/>
                <a:gd name="T35" fmla="*/ 3786 h 3031"/>
                <a:gd name="T36" fmla="+- 0 7063 7053"/>
                <a:gd name="T37" fmla="*/ T36 w 1427"/>
                <a:gd name="T38" fmla="+- 0 3901 3705"/>
                <a:gd name="T39" fmla="*/ 3901 h 3031"/>
                <a:gd name="T40" fmla="+- 0 7061 7053"/>
                <a:gd name="T41" fmla="*/ T40 w 1427"/>
                <a:gd name="T42" fmla="+- 0 4092 3705"/>
                <a:gd name="T43" fmla="*/ 4092 h 3031"/>
                <a:gd name="T44" fmla="+- 0 7058 7053"/>
                <a:gd name="T45" fmla="*/ T44 w 1427"/>
                <a:gd name="T46" fmla="+- 0 4342 3705"/>
                <a:gd name="T47" fmla="*/ 4342 h 3031"/>
                <a:gd name="T48" fmla="+- 0 7055 7053"/>
                <a:gd name="T49" fmla="*/ T48 w 1427"/>
                <a:gd name="T50" fmla="+- 0 4631 3705"/>
                <a:gd name="T51" fmla="*/ 4631 h 3031"/>
                <a:gd name="T52" fmla="+- 0 7053 7053"/>
                <a:gd name="T53" fmla="*/ T52 w 1427"/>
                <a:gd name="T54" fmla="+- 0 4944 3705"/>
                <a:gd name="T55" fmla="*/ 4944 h 3031"/>
                <a:gd name="T56" fmla="+- 0 7053 7053"/>
                <a:gd name="T57" fmla="*/ T56 w 1427"/>
                <a:gd name="T58" fmla="+- 0 5366 3705"/>
                <a:gd name="T59" fmla="*/ 5366 h 3031"/>
                <a:gd name="T60" fmla="+- 0 7054 7053"/>
                <a:gd name="T61" fmla="*/ T60 w 1427"/>
                <a:gd name="T62" fmla="+- 0 5663 3705"/>
                <a:gd name="T63" fmla="*/ 5663 h 3031"/>
                <a:gd name="T64" fmla="+- 0 7058 7053"/>
                <a:gd name="T65" fmla="*/ T64 w 1427"/>
                <a:gd name="T66" fmla="+- 0 5924 3705"/>
                <a:gd name="T67" fmla="*/ 5924 h 3031"/>
                <a:gd name="T68" fmla="+- 0 7072 7053"/>
                <a:gd name="T69" fmla="*/ T68 w 1427"/>
                <a:gd name="T70" fmla="+- 0 6687 3705"/>
                <a:gd name="T71" fmla="*/ 6687 h 3031"/>
                <a:gd name="T72" fmla="+- 0 7077 7053"/>
                <a:gd name="T73" fmla="*/ T72 w 1427"/>
                <a:gd name="T74" fmla="+- 0 6700 3705"/>
                <a:gd name="T75" fmla="*/ 6700 h 3031"/>
                <a:gd name="T76" fmla="+- 0 7097 7053"/>
                <a:gd name="T77" fmla="*/ T76 w 1427"/>
                <a:gd name="T78" fmla="+- 0 6711 3705"/>
                <a:gd name="T79" fmla="*/ 6711 h 3031"/>
                <a:gd name="T80" fmla="+- 0 8440 7053"/>
                <a:gd name="T81" fmla="*/ T80 w 1427"/>
                <a:gd name="T82" fmla="+- 0 6703 3705"/>
                <a:gd name="T83" fmla="*/ 6703 h 3031"/>
                <a:gd name="T84" fmla="+- 0 7866 7053"/>
                <a:gd name="T85" fmla="*/ T84 w 1427"/>
                <a:gd name="T86" fmla="+- 0 6546 3705"/>
                <a:gd name="T87" fmla="*/ 6546 h 3031"/>
                <a:gd name="T88" fmla="+- 0 7645 7053"/>
                <a:gd name="T89" fmla="*/ T88 w 1427"/>
                <a:gd name="T90" fmla="+- 0 6487 3705"/>
                <a:gd name="T91" fmla="*/ 6487 h 3031"/>
                <a:gd name="T92" fmla="+- 0 7550 7053"/>
                <a:gd name="T93" fmla="*/ T92 w 1427"/>
                <a:gd name="T94" fmla="+- 0 6321 3705"/>
                <a:gd name="T95" fmla="*/ 6321 h 3031"/>
                <a:gd name="T96" fmla="+- 0 7366 7053"/>
                <a:gd name="T97" fmla="*/ T96 w 1427"/>
                <a:gd name="T98" fmla="+- 0 4666 3705"/>
                <a:gd name="T99" fmla="*/ 4666 h 3031"/>
                <a:gd name="T100" fmla="+- 0 7563 7053"/>
                <a:gd name="T101" fmla="*/ T100 w 1427"/>
                <a:gd name="T102" fmla="+- 0 3941 3705"/>
                <a:gd name="T103" fmla="*/ 3941 h 3031"/>
                <a:gd name="T104" fmla="+- 0 8479 7053"/>
                <a:gd name="T105" fmla="*/ T104 w 1427"/>
                <a:gd name="T106" fmla="+- 0 3804 3705"/>
                <a:gd name="T107" fmla="*/ 3804 h 3031"/>
                <a:gd name="T108" fmla="+- 0 8478 7053"/>
                <a:gd name="T109" fmla="*/ T108 w 1427"/>
                <a:gd name="T110" fmla="+- 0 3794 3705"/>
                <a:gd name="T111" fmla="*/ 3794 h 3031"/>
                <a:gd name="T112" fmla="+- 0 8452 7053"/>
                <a:gd name="T113" fmla="*/ T112 w 1427"/>
                <a:gd name="T114" fmla="+- 0 3747 3705"/>
                <a:gd name="T115" fmla="*/ 3747 h 3031"/>
                <a:gd name="T116" fmla="+- 0 8428 7053"/>
                <a:gd name="T117" fmla="*/ T116 w 1427"/>
                <a:gd name="T118" fmla="+- 0 3739 3705"/>
                <a:gd name="T119" fmla="*/ 3739 h 3031"/>
                <a:gd name="T120" fmla="+- 0 8395 7053"/>
                <a:gd name="T121" fmla="*/ T120 w 1427"/>
                <a:gd name="T122" fmla="+- 0 3735 3705"/>
                <a:gd name="T123" fmla="*/ 3735 h 3031"/>
                <a:gd name="T124" fmla="+- 0 7159 7053"/>
                <a:gd name="T125" fmla="*/ T124 w 1427"/>
                <a:gd name="T126" fmla="+- 0 3705 3705"/>
                <a:gd name="T127" fmla="*/ 3705 h 3031"/>
                <a:gd name="T128" fmla="+- 0 8177 7053"/>
                <a:gd name="T129" fmla="*/ T128 w 1427"/>
                <a:gd name="T130" fmla="+- 0 6468 3705"/>
                <a:gd name="T131" fmla="*/ 6468 h 3031"/>
                <a:gd name="T132" fmla="+- 0 7964 7053"/>
                <a:gd name="T133" fmla="*/ T132 w 1427"/>
                <a:gd name="T134" fmla="+- 0 6539 3705"/>
                <a:gd name="T135" fmla="*/ 6539 h 3031"/>
                <a:gd name="T136" fmla="+- 0 8443 7053"/>
                <a:gd name="T137" fmla="*/ T136 w 1427"/>
                <a:gd name="T138" fmla="+- 0 6286 3705"/>
                <a:gd name="T139" fmla="*/ 6286 h 3031"/>
                <a:gd name="T140" fmla="+- 0 7792 7053"/>
                <a:gd name="T141" fmla="*/ T140 w 1427"/>
                <a:gd name="T142" fmla="+- 0 3944 3705"/>
                <a:gd name="T143" fmla="*/ 3944 h 3031"/>
                <a:gd name="T144" fmla="+- 0 8099 7053"/>
                <a:gd name="T145" fmla="*/ T144 w 1427"/>
                <a:gd name="T146" fmla="+- 0 4673 3705"/>
                <a:gd name="T147" fmla="*/ 4673 h 3031"/>
                <a:gd name="T148" fmla="+- 0 7776 7053"/>
                <a:gd name="T149" fmla="*/ T148 w 1427"/>
                <a:gd name="T150" fmla="+- 0 6253 3705"/>
                <a:gd name="T151" fmla="*/ 6253 h 3031"/>
                <a:gd name="T152" fmla="+- 0 7944 7053"/>
                <a:gd name="T153" fmla="*/ T152 w 1427"/>
                <a:gd name="T154" fmla="+- 0 6346 3705"/>
                <a:gd name="T155" fmla="*/ 6346 h 3031"/>
                <a:gd name="T156" fmla="+- 0 8115 7053"/>
                <a:gd name="T157" fmla="*/ T156 w 1427"/>
                <a:gd name="T158" fmla="+- 0 6310 3705"/>
                <a:gd name="T159" fmla="*/ 6310 h 3031"/>
                <a:gd name="T160" fmla="+- 0 8446 7053"/>
                <a:gd name="T161" fmla="*/ T160 w 1427"/>
                <a:gd name="T162" fmla="+- 0 5950 3705"/>
                <a:gd name="T163" fmla="*/ 5950 h 3031"/>
                <a:gd name="T164" fmla="+- 0 8099 7053"/>
                <a:gd name="T165" fmla="*/ T164 w 1427"/>
                <a:gd name="T166" fmla="+- 0 4673 3705"/>
                <a:gd name="T167" fmla="*/ 4673 h 3031"/>
                <a:gd name="T168" fmla="+- 0 8475 7053"/>
                <a:gd name="T169" fmla="*/ T168 w 1427"/>
                <a:gd name="T170" fmla="+- 0 3941 3705"/>
                <a:gd name="T171" fmla="*/ 3941 h 3031"/>
                <a:gd name="T172" fmla="+- 0 7557 7053"/>
                <a:gd name="T173" fmla="*/ T172 w 1427"/>
                <a:gd name="T174" fmla="+- 0 4500 3705"/>
                <a:gd name="T175" fmla="*/ 4500 h 3031"/>
                <a:gd name="T176" fmla="+- 0 8479 7053"/>
                <a:gd name="T177" fmla="*/ T176 w 1427"/>
                <a:gd name="T178" fmla="+- 0 3804 3705"/>
                <a:gd name="T179" fmla="*/ 3804 h 3031"/>
                <a:gd name="T180" fmla="+- 0 8479 7053"/>
                <a:gd name="T181" fmla="*/ T180 w 1427"/>
                <a:gd name="T182" fmla="+- 0 3803 3705"/>
                <a:gd name="T183" fmla="*/ 3803 h 3031"/>
                <a:gd name="T184" fmla="+- 0 8479 7053"/>
                <a:gd name="T185" fmla="*/ T184 w 1427"/>
                <a:gd name="T186" fmla="+- 0 3803 3705"/>
                <a:gd name="T187" fmla="*/ 3803 h 303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</a:cxnLst>
              <a:rect l="0" t="0" r="r" b="b"/>
              <a:pathLst>
                <a:path w="1427" h="3031">
                  <a:moveTo>
                    <a:pt x="1387" y="3006"/>
                  </a:moveTo>
                  <a:lnTo>
                    <a:pt x="44" y="3006"/>
                  </a:lnTo>
                  <a:lnTo>
                    <a:pt x="50" y="3008"/>
                  </a:lnTo>
                  <a:lnTo>
                    <a:pt x="57" y="3008"/>
                  </a:lnTo>
                  <a:lnTo>
                    <a:pt x="63" y="3008"/>
                  </a:lnTo>
                  <a:lnTo>
                    <a:pt x="641" y="3024"/>
                  </a:lnTo>
                  <a:lnTo>
                    <a:pt x="1137" y="3030"/>
                  </a:lnTo>
                  <a:lnTo>
                    <a:pt x="1327" y="3030"/>
                  </a:lnTo>
                  <a:lnTo>
                    <a:pt x="1348" y="3027"/>
                  </a:lnTo>
                  <a:lnTo>
                    <a:pt x="1359" y="3025"/>
                  </a:lnTo>
                  <a:lnTo>
                    <a:pt x="1369" y="3020"/>
                  </a:lnTo>
                  <a:lnTo>
                    <a:pt x="1379" y="3015"/>
                  </a:lnTo>
                  <a:lnTo>
                    <a:pt x="1387" y="3006"/>
                  </a:lnTo>
                  <a:close/>
                  <a:moveTo>
                    <a:pt x="1327" y="3030"/>
                  </a:moveTo>
                  <a:lnTo>
                    <a:pt x="1304" y="3030"/>
                  </a:lnTo>
                  <a:lnTo>
                    <a:pt x="1315" y="3030"/>
                  </a:lnTo>
                  <a:lnTo>
                    <a:pt x="1326" y="3030"/>
                  </a:lnTo>
                  <a:lnTo>
                    <a:pt x="1327" y="3030"/>
                  </a:lnTo>
                  <a:close/>
                  <a:moveTo>
                    <a:pt x="106" y="0"/>
                  </a:moveTo>
                  <a:lnTo>
                    <a:pt x="63" y="1"/>
                  </a:lnTo>
                  <a:lnTo>
                    <a:pt x="44" y="2"/>
                  </a:lnTo>
                  <a:lnTo>
                    <a:pt x="26" y="11"/>
                  </a:lnTo>
                  <a:lnTo>
                    <a:pt x="18" y="23"/>
                  </a:lnTo>
                  <a:lnTo>
                    <a:pt x="15" y="38"/>
                  </a:lnTo>
                  <a:lnTo>
                    <a:pt x="13" y="55"/>
                  </a:lnTo>
                  <a:lnTo>
                    <a:pt x="13" y="62"/>
                  </a:lnTo>
                  <a:lnTo>
                    <a:pt x="12" y="81"/>
                  </a:lnTo>
                  <a:lnTo>
                    <a:pt x="12" y="110"/>
                  </a:lnTo>
                  <a:lnTo>
                    <a:pt x="11" y="149"/>
                  </a:lnTo>
                  <a:lnTo>
                    <a:pt x="10" y="196"/>
                  </a:lnTo>
                  <a:lnTo>
                    <a:pt x="9" y="253"/>
                  </a:lnTo>
                  <a:lnTo>
                    <a:pt x="8" y="316"/>
                  </a:lnTo>
                  <a:lnTo>
                    <a:pt x="8" y="387"/>
                  </a:lnTo>
                  <a:lnTo>
                    <a:pt x="6" y="473"/>
                  </a:lnTo>
                  <a:lnTo>
                    <a:pt x="6" y="548"/>
                  </a:lnTo>
                  <a:lnTo>
                    <a:pt x="5" y="637"/>
                  </a:lnTo>
                  <a:lnTo>
                    <a:pt x="4" y="730"/>
                  </a:lnTo>
                  <a:lnTo>
                    <a:pt x="3" y="826"/>
                  </a:lnTo>
                  <a:lnTo>
                    <a:pt x="2" y="926"/>
                  </a:lnTo>
                  <a:lnTo>
                    <a:pt x="1" y="1029"/>
                  </a:lnTo>
                  <a:lnTo>
                    <a:pt x="1" y="1133"/>
                  </a:lnTo>
                  <a:lnTo>
                    <a:pt x="0" y="1239"/>
                  </a:lnTo>
                  <a:lnTo>
                    <a:pt x="0" y="1345"/>
                  </a:lnTo>
                  <a:lnTo>
                    <a:pt x="0" y="1451"/>
                  </a:lnTo>
                  <a:lnTo>
                    <a:pt x="0" y="1661"/>
                  </a:lnTo>
                  <a:lnTo>
                    <a:pt x="0" y="1763"/>
                  </a:lnTo>
                  <a:lnTo>
                    <a:pt x="0" y="1862"/>
                  </a:lnTo>
                  <a:lnTo>
                    <a:pt x="1" y="1958"/>
                  </a:lnTo>
                  <a:lnTo>
                    <a:pt x="2" y="2050"/>
                  </a:lnTo>
                  <a:lnTo>
                    <a:pt x="3" y="2137"/>
                  </a:lnTo>
                  <a:lnTo>
                    <a:pt x="5" y="2219"/>
                  </a:lnTo>
                  <a:lnTo>
                    <a:pt x="15" y="2754"/>
                  </a:lnTo>
                  <a:lnTo>
                    <a:pt x="19" y="2981"/>
                  </a:lnTo>
                  <a:lnTo>
                    <a:pt x="19" y="2982"/>
                  </a:lnTo>
                  <a:lnTo>
                    <a:pt x="20" y="2985"/>
                  </a:lnTo>
                  <a:lnTo>
                    <a:pt x="21" y="2991"/>
                  </a:lnTo>
                  <a:lnTo>
                    <a:pt x="24" y="2995"/>
                  </a:lnTo>
                  <a:lnTo>
                    <a:pt x="26" y="2998"/>
                  </a:lnTo>
                  <a:lnTo>
                    <a:pt x="37" y="3007"/>
                  </a:lnTo>
                  <a:lnTo>
                    <a:pt x="44" y="3006"/>
                  </a:lnTo>
                  <a:lnTo>
                    <a:pt x="1387" y="3006"/>
                  </a:lnTo>
                  <a:lnTo>
                    <a:pt x="1388" y="3006"/>
                  </a:lnTo>
                  <a:lnTo>
                    <a:pt x="1387" y="2998"/>
                  </a:lnTo>
                  <a:lnTo>
                    <a:pt x="1387" y="2981"/>
                  </a:lnTo>
                  <a:lnTo>
                    <a:pt x="1388" y="2841"/>
                  </a:lnTo>
                  <a:lnTo>
                    <a:pt x="813" y="2841"/>
                  </a:lnTo>
                  <a:lnTo>
                    <a:pt x="725" y="2833"/>
                  </a:lnTo>
                  <a:lnTo>
                    <a:pt x="651" y="2814"/>
                  </a:lnTo>
                  <a:lnTo>
                    <a:pt x="592" y="2782"/>
                  </a:lnTo>
                  <a:lnTo>
                    <a:pt x="547" y="2738"/>
                  </a:lnTo>
                  <a:lnTo>
                    <a:pt x="515" y="2682"/>
                  </a:lnTo>
                  <a:lnTo>
                    <a:pt x="497" y="2616"/>
                  </a:lnTo>
                  <a:lnTo>
                    <a:pt x="491" y="2538"/>
                  </a:lnTo>
                  <a:lnTo>
                    <a:pt x="506" y="962"/>
                  </a:lnTo>
                  <a:lnTo>
                    <a:pt x="313" y="961"/>
                  </a:lnTo>
                  <a:lnTo>
                    <a:pt x="314" y="793"/>
                  </a:lnTo>
                  <a:lnTo>
                    <a:pt x="504" y="793"/>
                  </a:lnTo>
                  <a:lnTo>
                    <a:pt x="510" y="236"/>
                  </a:lnTo>
                  <a:lnTo>
                    <a:pt x="1422" y="236"/>
                  </a:lnTo>
                  <a:lnTo>
                    <a:pt x="1424" y="125"/>
                  </a:lnTo>
                  <a:lnTo>
                    <a:pt x="1426" y="99"/>
                  </a:lnTo>
                  <a:lnTo>
                    <a:pt x="1426" y="97"/>
                  </a:lnTo>
                  <a:lnTo>
                    <a:pt x="1425" y="89"/>
                  </a:lnTo>
                  <a:lnTo>
                    <a:pt x="1425" y="77"/>
                  </a:lnTo>
                  <a:lnTo>
                    <a:pt x="1418" y="64"/>
                  </a:lnTo>
                  <a:lnTo>
                    <a:pt x="1399" y="42"/>
                  </a:lnTo>
                  <a:lnTo>
                    <a:pt x="1389" y="40"/>
                  </a:lnTo>
                  <a:lnTo>
                    <a:pt x="1382" y="37"/>
                  </a:lnTo>
                  <a:lnTo>
                    <a:pt x="1375" y="34"/>
                  </a:lnTo>
                  <a:lnTo>
                    <a:pt x="1356" y="31"/>
                  </a:lnTo>
                  <a:lnTo>
                    <a:pt x="1347" y="30"/>
                  </a:lnTo>
                  <a:lnTo>
                    <a:pt x="1342" y="30"/>
                  </a:lnTo>
                  <a:lnTo>
                    <a:pt x="343" y="3"/>
                  </a:lnTo>
                  <a:lnTo>
                    <a:pt x="170" y="0"/>
                  </a:lnTo>
                  <a:lnTo>
                    <a:pt x="106" y="0"/>
                  </a:lnTo>
                  <a:close/>
                  <a:moveTo>
                    <a:pt x="1390" y="2581"/>
                  </a:moveTo>
                  <a:lnTo>
                    <a:pt x="1125" y="2581"/>
                  </a:lnTo>
                  <a:lnTo>
                    <a:pt x="1124" y="2763"/>
                  </a:lnTo>
                  <a:lnTo>
                    <a:pt x="1072" y="2791"/>
                  </a:lnTo>
                  <a:lnTo>
                    <a:pt x="1000" y="2816"/>
                  </a:lnTo>
                  <a:lnTo>
                    <a:pt x="911" y="2834"/>
                  </a:lnTo>
                  <a:lnTo>
                    <a:pt x="813" y="2841"/>
                  </a:lnTo>
                  <a:lnTo>
                    <a:pt x="1388" y="2841"/>
                  </a:lnTo>
                  <a:lnTo>
                    <a:pt x="1390" y="2581"/>
                  </a:lnTo>
                  <a:close/>
                  <a:moveTo>
                    <a:pt x="1422" y="236"/>
                  </a:moveTo>
                  <a:lnTo>
                    <a:pt x="510" y="236"/>
                  </a:lnTo>
                  <a:lnTo>
                    <a:pt x="739" y="239"/>
                  </a:lnTo>
                  <a:lnTo>
                    <a:pt x="734" y="797"/>
                  </a:lnTo>
                  <a:lnTo>
                    <a:pt x="1048" y="800"/>
                  </a:lnTo>
                  <a:lnTo>
                    <a:pt x="1046" y="968"/>
                  </a:lnTo>
                  <a:lnTo>
                    <a:pt x="732" y="968"/>
                  </a:lnTo>
                  <a:lnTo>
                    <a:pt x="718" y="2460"/>
                  </a:lnTo>
                  <a:lnTo>
                    <a:pt x="723" y="2548"/>
                  </a:lnTo>
                  <a:lnTo>
                    <a:pt x="748" y="2603"/>
                  </a:lnTo>
                  <a:lnTo>
                    <a:pt x="801" y="2632"/>
                  </a:lnTo>
                  <a:lnTo>
                    <a:pt x="891" y="2641"/>
                  </a:lnTo>
                  <a:lnTo>
                    <a:pt x="946" y="2637"/>
                  </a:lnTo>
                  <a:lnTo>
                    <a:pt x="1003" y="2624"/>
                  </a:lnTo>
                  <a:lnTo>
                    <a:pt x="1062" y="2605"/>
                  </a:lnTo>
                  <a:lnTo>
                    <a:pt x="1125" y="2581"/>
                  </a:lnTo>
                  <a:lnTo>
                    <a:pt x="1390" y="2581"/>
                  </a:lnTo>
                  <a:lnTo>
                    <a:pt x="1393" y="2245"/>
                  </a:lnTo>
                  <a:lnTo>
                    <a:pt x="1405" y="1293"/>
                  </a:lnTo>
                  <a:lnTo>
                    <a:pt x="1410" y="968"/>
                  </a:lnTo>
                  <a:lnTo>
                    <a:pt x="1046" y="968"/>
                  </a:lnTo>
                  <a:lnTo>
                    <a:pt x="1411" y="965"/>
                  </a:lnTo>
                  <a:lnTo>
                    <a:pt x="1418" y="465"/>
                  </a:lnTo>
                  <a:lnTo>
                    <a:pt x="1422" y="236"/>
                  </a:lnTo>
                  <a:close/>
                  <a:moveTo>
                    <a:pt x="504" y="793"/>
                  </a:moveTo>
                  <a:lnTo>
                    <a:pt x="314" y="793"/>
                  </a:lnTo>
                  <a:lnTo>
                    <a:pt x="504" y="795"/>
                  </a:lnTo>
                  <a:lnTo>
                    <a:pt x="504" y="793"/>
                  </a:lnTo>
                  <a:close/>
                  <a:moveTo>
                    <a:pt x="1426" y="98"/>
                  </a:moveTo>
                  <a:lnTo>
                    <a:pt x="1426" y="99"/>
                  </a:lnTo>
                  <a:lnTo>
                    <a:pt x="1426" y="98"/>
                  </a:lnTo>
                  <a:close/>
                  <a:moveTo>
                    <a:pt x="1426" y="98"/>
                  </a:moveTo>
                  <a:lnTo>
                    <a:pt x="1426" y="9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rot="0" vert="horz" wrap="square" lIns="68580" tIns="34290" rIns="68580" bIns="34290" anchor="t" anchorCtr="0" upright="1">
              <a:noAutofit/>
            </a:bodyPr>
            <a:lstStyle/>
            <a:p>
              <a:endParaRPr lang="de-CH" sz="1350"/>
            </a:p>
          </p:txBody>
        </p:sp>
      </p:grpSp>
      <p:sp>
        <p:nvSpPr>
          <p:cNvPr id="15" name="Rechteck 14">
            <a:extLst>
              <a:ext uri="{FF2B5EF4-FFF2-40B4-BE49-F238E27FC236}">
                <a16:creationId xmlns:a16="http://schemas.microsoft.com/office/drawing/2014/main" id="{7A056E4B-4195-4E77-9878-A76D6BE69892}"/>
              </a:ext>
            </a:extLst>
          </p:cNvPr>
          <p:cNvSpPr/>
          <p:nvPr/>
        </p:nvSpPr>
        <p:spPr>
          <a:xfrm>
            <a:off x="4573348" y="1377310"/>
            <a:ext cx="804690" cy="125782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67F487-C983-45F2-9D51-74C02DE2A245}"/>
              </a:ext>
            </a:extLst>
          </p:cNvPr>
          <p:cNvSpPr/>
          <p:nvPr/>
        </p:nvSpPr>
        <p:spPr>
          <a:xfrm>
            <a:off x="5737830" y="1489096"/>
            <a:ext cx="804690" cy="125782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9F41370-C8B2-4ABB-93AD-0A546354403E}"/>
              </a:ext>
            </a:extLst>
          </p:cNvPr>
          <p:cNvSpPr txBox="1"/>
          <p:nvPr/>
        </p:nvSpPr>
        <p:spPr>
          <a:xfrm>
            <a:off x="5572767" y="1954914"/>
            <a:ext cx="11286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500" dirty="0">
                <a:solidFill>
                  <a:schemeClr val="bg1"/>
                </a:solidFill>
                <a:latin typeface="Fira Sans Bold" panose="020B0803050000020004" pitchFamily="34" charset="0"/>
              </a:rPr>
              <a:t>individuell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363CA0B-2899-41C5-BC4E-E084EF20C6F9}"/>
              </a:ext>
            </a:extLst>
          </p:cNvPr>
          <p:cNvSpPr/>
          <p:nvPr/>
        </p:nvSpPr>
        <p:spPr>
          <a:xfrm>
            <a:off x="6825375" y="1063126"/>
            <a:ext cx="804690" cy="154866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1333CE8F-E839-4295-9723-8D4A122E6667}"/>
              </a:ext>
            </a:extLst>
          </p:cNvPr>
          <p:cNvSpPr/>
          <p:nvPr/>
        </p:nvSpPr>
        <p:spPr>
          <a:xfrm>
            <a:off x="5617458" y="4563497"/>
            <a:ext cx="951230" cy="166753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0CD07400-DE76-43EB-9B8C-A9B799235EEF}"/>
              </a:ext>
            </a:extLst>
          </p:cNvPr>
          <p:cNvSpPr/>
          <p:nvPr/>
        </p:nvSpPr>
        <p:spPr>
          <a:xfrm>
            <a:off x="4537647" y="4518817"/>
            <a:ext cx="804690" cy="125782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7190A6D-04B5-422F-B939-D89FEB42DC93}"/>
              </a:ext>
            </a:extLst>
          </p:cNvPr>
          <p:cNvSpPr txBox="1"/>
          <p:nvPr/>
        </p:nvSpPr>
        <p:spPr>
          <a:xfrm>
            <a:off x="4500106" y="5082690"/>
            <a:ext cx="936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500" dirty="0">
                <a:solidFill>
                  <a:schemeClr val="bg1"/>
                </a:solidFill>
                <a:latin typeface="Fira Sans Bold" panose="020B0803050000020004" pitchFamily="34" charset="0"/>
              </a:rPr>
              <a:t>saisonal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73C12B5D-86E5-4359-AA33-4586121CF115}"/>
              </a:ext>
            </a:extLst>
          </p:cNvPr>
          <p:cNvSpPr/>
          <p:nvPr/>
        </p:nvSpPr>
        <p:spPr>
          <a:xfrm>
            <a:off x="5679278" y="3004419"/>
            <a:ext cx="804690" cy="125782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7437FBBC-44D3-45F1-AAF5-C14075076D72}"/>
              </a:ext>
            </a:extLst>
          </p:cNvPr>
          <p:cNvSpPr/>
          <p:nvPr/>
        </p:nvSpPr>
        <p:spPr>
          <a:xfrm>
            <a:off x="6853622" y="2970508"/>
            <a:ext cx="804690" cy="168880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1FDED4D-73D1-489C-83B5-F5043AB244A0}"/>
              </a:ext>
            </a:extLst>
          </p:cNvPr>
          <p:cNvSpPr/>
          <p:nvPr/>
        </p:nvSpPr>
        <p:spPr>
          <a:xfrm>
            <a:off x="6927868" y="4942502"/>
            <a:ext cx="659050" cy="117386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E8373F7A-7B1B-4C38-B133-346AE64DBE42}"/>
              </a:ext>
            </a:extLst>
          </p:cNvPr>
          <p:cNvSpPr txBox="1"/>
          <p:nvPr/>
        </p:nvSpPr>
        <p:spPr>
          <a:xfrm>
            <a:off x="5566022" y="3117706"/>
            <a:ext cx="1184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>
                <a:solidFill>
                  <a:schemeClr val="bg1"/>
                </a:solidFill>
                <a:latin typeface="Montez" panose="02000503000000020004" pitchFamily="2" charset="0"/>
              </a:rPr>
              <a:t>Chez </a:t>
            </a:r>
            <a:r>
              <a:rPr lang="de-CH" sz="2400" b="1" dirty="0" err="1">
                <a:solidFill>
                  <a:schemeClr val="bg1"/>
                </a:solidFill>
                <a:latin typeface="Montez" panose="02000503000000020004" pitchFamily="2" charset="0"/>
              </a:rPr>
              <a:t>Mà</a:t>
            </a:r>
            <a:endParaRPr lang="de-CH" sz="2400" b="1" dirty="0">
              <a:solidFill>
                <a:schemeClr val="bg1"/>
              </a:solidFill>
              <a:latin typeface="Montez" panose="02000503000000020004" pitchFamily="2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6E542AB4-585F-4A7F-8EEC-29A9785A5E7E}"/>
              </a:ext>
            </a:extLst>
          </p:cNvPr>
          <p:cNvSpPr txBox="1"/>
          <p:nvPr/>
        </p:nvSpPr>
        <p:spPr>
          <a:xfrm>
            <a:off x="6883831" y="5510013"/>
            <a:ext cx="8656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500" dirty="0">
                <a:solidFill>
                  <a:schemeClr val="bg1"/>
                </a:solidFill>
                <a:latin typeface="Fira Sans Bold" panose="020B0803050000020004" pitchFamily="34" charset="0"/>
              </a:rPr>
              <a:t>gesund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2D0D22E-AEBC-473D-B095-94E1C75B84D2}"/>
              </a:ext>
            </a:extLst>
          </p:cNvPr>
          <p:cNvSpPr txBox="1"/>
          <p:nvPr/>
        </p:nvSpPr>
        <p:spPr>
          <a:xfrm>
            <a:off x="4462473" y="2073996"/>
            <a:ext cx="10220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500" dirty="0">
                <a:solidFill>
                  <a:schemeClr val="bg1"/>
                </a:solidFill>
                <a:latin typeface="Fira Sans Bold" panose="020B0803050000020004" pitchFamily="34" charset="0"/>
              </a:rPr>
              <a:t>selbst-bestimmt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3243BDA4-BB18-4083-9779-A46FC41ED6CE}"/>
              </a:ext>
            </a:extLst>
          </p:cNvPr>
          <p:cNvSpPr txBox="1"/>
          <p:nvPr/>
        </p:nvSpPr>
        <p:spPr>
          <a:xfrm>
            <a:off x="5541367" y="4590575"/>
            <a:ext cx="11406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500" dirty="0">
                <a:solidFill>
                  <a:schemeClr val="bg1"/>
                </a:solidFill>
                <a:latin typeface="Fira Sans Bold" panose="020B0803050000020004" pitchFamily="34" charset="0"/>
              </a:rPr>
              <a:t>Spass am Essen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54D50F88-6BC2-45C3-ABCA-C5D62A9590A1}"/>
              </a:ext>
            </a:extLst>
          </p:cNvPr>
          <p:cNvSpPr/>
          <p:nvPr/>
        </p:nvSpPr>
        <p:spPr>
          <a:xfrm>
            <a:off x="7707271" y="985774"/>
            <a:ext cx="1249277" cy="394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6396E8C5-2160-4B81-ADFD-987C2EA1D80A}"/>
              </a:ext>
            </a:extLst>
          </p:cNvPr>
          <p:cNvSpPr txBox="1"/>
          <p:nvPr/>
        </p:nvSpPr>
        <p:spPr>
          <a:xfrm>
            <a:off x="6900174" y="1574146"/>
            <a:ext cx="10572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7200" dirty="0">
                <a:solidFill>
                  <a:schemeClr val="bg1"/>
                </a:solidFill>
                <a:latin typeface="Fira Sans Bold" panose="020B0803050000020004" pitchFamily="34" charset="0"/>
              </a:rPr>
              <a:t>!</a:t>
            </a:r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257EC7B6-A698-4823-A1AE-08D7B02FF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76" y="0"/>
            <a:ext cx="1450731" cy="6858000"/>
          </a:xfrm>
          <a:prstGeom prst="rect">
            <a:avLst/>
          </a:prstGeom>
        </p:spPr>
      </p:pic>
      <p:sp>
        <p:nvSpPr>
          <p:cNvPr id="43" name="Textfeld 42">
            <a:extLst>
              <a:ext uri="{FF2B5EF4-FFF2-40B4-BE49-F238E27FC236}">
                <a16:creationId xmlns:a16="http://schemas.microsoft.com/office/drawing/2014/main" id="{889BE06A-57BD-4735-904C-C706888FBD06}"/>
              </a:ext>
            </a:extLst>
          </p:cNvPr>
          <p:cNvSpPr txBox="1"/>
          <p:nvPr/>
        </p:nvSpPr>
        <p:spPr>
          <a:xfrm>
            <a:off x="7367452" y="294230"/>
            <a:ext cx="1537117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200" b="1" dirty="0">
                <a:latin typeface="Montez" panose="02000503000000020004" pitchFamily="2" charset="0"/>
              </a:rPr>
              <a:t>Chez </a:t>
            </a:r>
            <a:r>
              <a:rPr lang="de-CH" sz="3200" b="1" dirty="0" err="1">
                <a:latin typeface="Montez" panose="02000503000000020004" pitchFamily="2" charset="0"/>
              </a:rPr>
              <a:t>Mà</a:t>
            </a:r>
            <a:endParaRPr lang="de-CH" sz="3200" b="1" dirty="0">
              <a:latin typeface="Montez" panose="02000503000000020004" pitchFamily="2" charset="0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A7876491-7532-43CF-BEF9-B31A4BE64385}"/>
              </a:ext>
            </a:extLst>
          </p:cNvPr>
          <p:cNvSpPr/>
          <p:nvPr/>
        </p:nvSpPr>
        <p:spPr>
          <a:xfrm>
            <a:off x="4611484" y="2966380"/>
            <a:ext cx="804690" cy="125782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932F0429-989F-45AB-9245-60E9AF7F5586}"/>
              </a:ext>
            </a:extLst>
          </p:cNvPr>
          <p:cNvSpPr/>
          <p:nvPr/>
        </p:nvSpPr>
        <p:spPr>
          <a:xfrm>
            <a:off x="4500263" y="3451869"/>
            <a:ext cx="950859" cy="35618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500" dirty="0">
                <a:solidFill>
                  <a:schemeClr val="bg1"/>
                </a:solidFill>
                <a:latin typeface="Fira Sans Bold" panose="020B0803050000020004" pitchFamily="34" charset="0"/>
              </a:rPr>
              <a:t>regional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1E5856C-5B2E-48C0-A341-AD8D4141EAFD}"/>
              </a:ext>
            </a:extLst>
          </p:cNvPr>
          <p:cNvSpPr txBox="1"/>
          <p:nvPr/>
        </p:nvSpPr>
        <p:spPr>
          <a:xfrm>
            <a:off x="6739860" y="3244287"/>
            <a:ext cx="113601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500" dirty="0">
                <a:solidFill>
                  <a:schemeClr val="bg1"/>
                </a:solidFill>
                <a:latin typeface="Fira Sans Bold" panose="020B0803050000020004" pitchFamily="34" charset="0"/>
              </a:rPr>
              <a:t>Ohne Ver-packungs-abfall</a:t>
            </a:r>
          </a:p>
        </p:txBody>
      </p:sp>
    </p:spTree>
    <p:extLst>
      <p:ext uri="{BB962C8B-B14F-4D97-AF65-F5344CB8AC3E}">
        <p14:creationId xmlns:p14="http://schemas.microsoft.com/office/powerpoint/2010/main" val="3234657697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EBE88B99-8728-48B1-9A79-05FF71043018}"/>
              </a:ext>
            </a:extLst>
          </p:cNvPr>
          <p:cNvSpPr/>
          <p:nvPr/>
        </p:nvSpPr>
        <p:spPr>
          <a:xfrm>
            <a:off x="1773936" y="2969778"/>
            <a:ext cx="5596128" cy="2966470"/>
          </a:xfrm>
          <a:prstGeom prst="ellipse">
            <a:avLst/>
          </a:prstGeom>
          <a:solidFill>
            <a:schemeClr val="accent6">
              <a:lumMod val="7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9D0A7-F7C8-4C6A-85DA-2CB31A095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508" y="475488"/>
            <a:ext cx="7872984" cy="351129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de-CH" sz="3200" dirty="0">
                <a:latin typeface="Fira Sans" panose="020B0503050000020004" pitchFamily="34" charset="0"/>
              </a:rPr>
              <a:t>Hoffentlich hat’s geschmeckt…. </a:t>
            </a:r>
            <a:br>
              <a:rPr lang="de-CH" sz="3200" dirty="0">
                <a:latin typeface="Fira Sans" panose="020B0503050000020004" pitchFamily="34" charset="0"/>
              </a:rPr>
            </a:br>
            <a:r>
              <a:rPr lang="de-CH" sz="5400" b="1" dirty="0">
                <a:latin typeface="Montez" panose="02000503000000020004" pitchFamily="2" charset="0"/>
              </a:rPr>
              <a:t>Ihr Chez </a:t>
            </a:r>
            <a:r>
              <a:rPr lang="de-CH" sz="5400" b="1" dirty="0" err="1">
                <a:latin typeface="Montez" panose="02000503000000020004" pitchFamily="2" charset="0"/>
              </a:rPr>
              <a:t>Mà</a:t>
            </a:r>
            <a:r>
              <a:rPr lang="de-CH" sz="5400" b="1" dirty="0">
                <a:latin typeface="Montez" panose="02000503000000020004" pitchFamily="2" charset="0"/>
              </a:rPr>
              <a:t>-Team!</a:t>
            </a:r>
            <a:br>
              <a:rPr lang="de-CH" dirty="0"/>
            </a:br>
            <a:br>
              <a:rPr lang="de-CH" sz="2325" dirty="0"/>
            </a:br>
            <a:br>
              <a:rPr lang="de-CH" sz="2100" dirty="0">
                <a:latin typeface="Fira Sans" panose="020B0503050000020004" pitchFamily="34" charset="0"/>
              </a:rPr>
            </a:br>
            <a:br>
              <a:rPr lang="de-CH" sz="2100" dirty="0">
                <a:latin typeface="Fira Sans" panose="020B0503050000020004" pitchFamily="34" charset="0"/>
              </a:rPr>
            </a:br>
            <a:br>
              <a:rPr lang="de-CH" sz="2100" b="1" dirty="0">
                <a:latin typeface="Fira Sans" panose="020B0503050000020004" pitchFamily="34" charset="0"/>
              </a:rPr>
            </a:br>
            <a:br>
              <a:rPr lang="de-CH" sz="1400" dirty="0">
                <a:latin typeface="Fira Sans" panose="020B0503050000020004" pitchFamily="34" charset="0"/>
              </a:rPr>
            </a:br>
            <a:br>
              <a:rPr lang="de-CH" sz="1400" dirty="0">
                <a:latin typeface="Fira Sans" panose="020B0503050000020004" pitchFamily="34" charset="0"/>
              </a:rPr>
            </a:br>
            <a:endParaRPr lang="de-CH" sz="1400" dirty="0">
              <a:latin typeface="Fira Sans" panose="020B05030500000200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D01980-D4B8-4C4E-8D7A-1687FEE91C9E}"/>
              </a:ext>
            </a:extLst>
          </p:cNvPr>
          <p:cNvSpPr txBox="1"/>
          <p:nvPr/>
        </p:nvSpPr>
        <p:spPr>
          <a:xfrm>
            <a:off x="2457449" y="4978798"/>
            <a:ext cx="2114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latin typeface="Fira Sans" panose="020B0503050000020004" pitchFamily="34" charset="0"/>
              </a:rPr>
              <a:t>cathrine.pauli@gmx.ch</a:t>
            </a:r>
            <a:br>
              <a:rPr lang="fi-FI" sz="1400" dirty="0">
                <a:latin typeface="Fira Sans" panose="020B0503050000020004" pitchFamily="34" charset="0"/>
              </a:rPr>
            </a:br>
            <a:r>
              <a:rPr lang="fi-FI" sz="1400" dirty="0">
                <a:latin typeface="Fira Sans" panose="020B0503050000020004" pitchFamily="34" charset="0"/>
              </a:rPr>
              <a:t>Tel: +41 79 707 54 21</a:t>
            </a:r>
            <a:endParaRPr lang="de-CH" sz="1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541D152-823E-45E4-95A9-273E07B748CE}"/>
              </a:ext>
            </a:extLst>
          </p:cNvPr>
          <p:cNvSpPr txBox="1"/>
          <p:nvPr/>
        </p:nvSpPr>
        <p:spPr>
          <a:xfrm>
            <a:off x="4759323" y="4978798"/>
            <a:ext cx="224013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dirty="0">
                <a:latin typeface="Fira Sans" panose="020B0503050000020004" pitchFamily="34" charset="0"/>
              </a:rPr>
              <a:t> jutta.jerlich@gmail.com</a:t>
            </a:r>
            <a:br>
              <a:rPr lang="fi-FI" sz="1400" dirty="0">
                <a:latin typeface="Fira Sans" panose="020B0503050000020004" pitchFamily="34" charset="0"/>
              </a:rPr>
            </a:br>
            <a:r>
              <a:rPr lang="de-CH" sz="1400" dirty="0">
                <a:latin typeface="Fira Sans" panose="020B0503050000020004" pitchFamily="34" charset="0"/>
              </a:rPr>
              <a:t>Tel: +41 78 765 49 69</a:t>
            </a:r>
            <a:endParaRPr lang="de-CH" sz="14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6CCAD2B-92DB-40FD-869A-56DCBD798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211" y="2160007"/>
            <a:ext cx="2423577" cy="233028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FC5B72A-DB4B-446F-A848-9D98E2BED052}"/>
              </a:ext>
            </a:extLst>
          </p:cNvPr>
          <p:cNvSpPr txBox="1"/>
          <p:nvPr/>
        </p:nvSpPr>
        <p:spPr>
          <a:xfrm>
            <a:off x="2603688" y="4637042"/>
            <a:ext cx="3936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b="1" dirty="0">
                <a:latin typeface="Fira Sans" panose="020B0503050000020004" pitchFamily="34" charset="0"/>
              </a:rPr>
              <a:t>Cathrine Pauli und Jutta </a:t>
            </a:r>
            <a:r>
              <a:rPr lang="de-CH" b="1" dirty="0" err="1">
                <a:latin typeface="Fira Sans" panose="020B0503050000020004" pitchFamily="34" charset="0"/>
              </a:rPr>
              <a:t>Jerlich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35101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055063-101F-4166-8052-A2EC428AE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52" y="246948"/>
            <a:ext cx="7913294" cy="994172"/>
          </a:xfrm>
        </p:spPr>
        <p:txBody>
          <a:bodyPr>
            <a:normAutofit/>
          </a:bodyPr>
          <a:lstStyle/>
          <a:p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What do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they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need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?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0589E98-0F90-455D-AEA5-8759B7E0B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76" y="0"/>
            <a:ext cx="1450731" cy="68580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23E9865-2B3D-474B-8D4C-BAC2A0387675}"/>
              </a:ext>
            </a:extLst>
          </p:cNvPr>
          <p:cNvSpPr txBox="1"/>
          <p:nvPr/>
        </p:nvSpPr>
        <p:spPr>
          <a:xfrm>
            <a:off x="7367452" y="294230"/>
            <a:ext cx="1537117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200" b="1" dirty="0">
                <a:latin typeface="Montez" panose="02000503000000020004" pitchFamily="2" charset="0"/>
              </a:rPr>
              <a:t>Chez </a:t>
            </a:r>
            <a:r>
              <a:rPr lang="de-CH" sz="3200" b="1" dirty="0" err="1">
                <a:latin typeface="Montez" panose="02000503000000020004" pitchFamily="2" charset="0"/>
              </a:rPr>
              <a:t>Mà</a:t>
            </a:r>
            <a:endParaRPr lang="de-CH" sz="3200" b="1" dirty="0">
              <a:latin typeface="Montez" panose="02000503000000020004" pitchFamily="2" charset="0"/>
            </a:endParaRP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14E5AFC-ABBF-4871-8216-5C84CDE10207}"/>
              </a:ext>
            </a:extLst>
          </p:cNvPr>
          <p:cNvCxnSpPr>
            <a:cxnSpLocks/>
          </p:cNvCxnSpPr>
          <p:nvPr/>
        </p:nvCxnSpPr>
        <p:spPr>
          <a:xfrm>
            <a:off x="9176932" y="0"/>
            <a:ext cx="45912" cy="71435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253B2C1B-9FF0-4C7A-B717-09D6ED33FEC5}"/>
              </a:ext>
            </a:extLst>
          </p:cNvPr>
          <p:cNvSpPr txBox="1"/>
          <p:nvPr/>
        </p:nvSpPr>
        <p:spPr>
          <a:xfrm>
            <a:off x="3229785" y="2521823"/>
            <a:ext cx="45126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200" dirty="0">
                <a:latin typeface="Fira Sans" panose="020B0503050000020004" pitchFamily="34" charset="0"/>
              </a:rPr>
              <a:t>Healthy </a:t>
            </a:r>
            <a:r>
              <a:rPr lang="de-CH" sz="3200" dirty="0" err="1">
                <a:latin typeface="Fira Sans" panose="020B0503050000020004" pitchFamily="34" charset="0"/>
              </a:rPr>
              <a:t>ready-made</a:t>
            </a:r>
            <a:r>
              <a:rPr lang="de-CH" sz="3200" dirty="0">
                <a:latin typeface="Fira Sans" panose="020B0503050000020004" pitchFamily="34" charset="0"/>
              </a:rPr>
              <a:t> </a:t>
            </a:r>
            <a:r>
              <a:rPr lang="de-CH" sz="3200" dirty="0" err="1">
                <a:latin typeface="Fira Sans" panose="020B0503050000020004" pitchFamily="34" charset="0"/>
              </a:rPr>
              <a:t>components</a:t>
            </a:r>
            <a:r>
              <a:rPr lang="de-CH" sz="3200" dirty="0">
                <a:latin typeface="Fira Sans" panose="020B0503050000020004" pitchFamily="34" charset="0"/>
              </a:rPr>
              <a:t> for </a:t>
            </a:r>
            <a:r>
              <a:rPr lang="de-CH" sz="3200" dirty="0" err="1">
                <a:latin typeface="Fira Sans" panose="020B0503050000020004" pitchFamily="34" charset="0"/>
              </a:rPr>
              <a:t>the</a:t>
            </a:r>
            <a:r>
              <a:rPr lang="de-CH" sz="3200" dirty="0">
                <a:latin typeface="Fira Sans" panose="020B0503050000020004" pitchFamily="34" charset="0"/>
              </a:rPr>
              <a:t> individual </a:t>
            </a:r>
            <a:r>
              <a:rPr lang="de-CH" sz="3200" dirty="0" err="1">
                <a:latin typeface="Fira Sans" panose="020B0503050000020004" pitchFamily="34" charset="0"/>
              </a:rPr>
              <a:t>meal</a:t>
            </a:r>
            <a:endParaRPr lang="de-CH" sz="3200" dirty="0">
              <a:latin typeface="Fira Sans" panose="020B0503050000020004" pitchFamily="34" charset="0"/>
            </a:endParaRP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55BF3798-F3BA-4B50-9006-B17803068D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0788" y="2411358"/>
            <a:ext cx="1150390" cy="11653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9D0C34A9-6375-4E69-85C4-F0102F7AEB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985" y="2780781"/>
            <a:ext cx="1242679" cy="124206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AC12EDF5-AA16-436B-925B-776F1D96FD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1987" y="3014350"/>
            <a:ext cx="1025734" cy="102573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CE24D381-670B-4D95-B473-25C498A4FC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1611" y="3527217"/>
            <a:ext cx="1147330" cy="11405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60411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6FA0F-561F-4FD9-9018-1A3A0D170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87" y="244441"/>
            <a:ext cx="8109476" cy="994172"/>
          </a:xfrm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Existing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offers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on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the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market</a:t>
            </a:r>
            <a:endParaRPr lang="de-CH" sz="3200" b="1" dirty="0">
              <a:solidFill>
                <a:schemeClr val="accent6">
                  <a:lumMod val="50000"/>
                </a:schemeClr>
              </a:solidFill>
              <a:latin typeface="Fira Sans" panose="020B05030500000200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5B851EF-22C5-4998-BEF3-5C628EE5E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495" y="3880056"/>
            <a:ext cx="3127430" cy="26801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2C81B86-BD55-48C9-800E-99ACDAD864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115" y="1059375"/>
            <a:ext cx="4565426" cy="268034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EAF92CA8-B5D5-45FF-9C1F-C26F1AF7C7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76" y="0"/>
            <a:ext cx="1450731" cy="685800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31D2ABA5-07FF-4CDE-9C2B-BE5D4F4CA5FF}"/>
              </a:ext>
            </a:extLst>
          </p:cNvPr>
          <p:cNvSpPr txBox="1"/>
          <p:nvPr/>
        </p:nvSpPr>
        <p:spPr>
          <a:xfrm>
            <a:off x="7367452" y="294230"/>
            <a:ext cx="1537117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200" b="1" dirty="0">
                <a:latin typeface="Montez" panose="02000503000000020004" pitchFamily="2" charset="0"/>
              </a:rPr>
              <a:t>Chez </a:t>
            </a:r>
            <a:r>
              <a:rPr lang="de-CH" sz="3200" b="1" dirty="0" err="1">
                <a:latin typeface="Montez" panose="02000503000000020004" pitchFamily="2" charset="0"/>
              </a:rPr>
              <a:t>Mà</a:t>
            </a:r>
            <a:endParaRPr lang="de-CH" sz="3200" b="1" dirty="0">
              <a:latin typeface="Montez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589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6FA0F-561F-4FD9-9018-1A3A0D170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87" y="244441"/>
            <a:ext cx="8109476" cy="994172"/>
          </a:xfrm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Consequence</a:t>
            </a:r>
            <a:endParaRPr lang="de-CH" sz="3200" b="1" dirty="0">
              <a:solidFill>
                <a:schemeClr val="accent6">
                  <a:lumMod val="50000"/>
                </a:schemeClr>
              </a:solidFill>
              <a:latin typeface="Fira Sans" panose="020B0503050000020004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07D18BB-3E76-4BDB-AD56-60DE45455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260" y="1081817"/>
            <a:ext cx="2582446" cy="18988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AA41C4F-E00B-4301-B6D3-418782B7E9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254148"/>
            <a:ext cx="2500320" cy="300778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Grafik 10" descr="Bildergebnis für picture food waste">
            <a:extLst>
              <a:ext uri="{FF2B5EF4-FFF2-40B4-BE49-F238E27FC236}">
                <a16:creationId xmlns:a16="http://schemas.microsoft.com/office/drawing/2014/main" id="{3B3112FB-BF4C-46B1-9BC5-1615627773B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25" y="3339147"/>
            <a:ext cx="4288790" cy="2922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F5B47C4-0492-4526-9B70-2D17EA4694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76" y="0"/>
            <a:ext cx="1450731" cy="68580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BDE84539-F9AA-4BB7-9E89-3CBC90B97F64}"/>
              </a:ext>
            </a:extLst>
          </p:cNvPr>
          <p:cNvSpPr txBox="1"/>
          <p:nvPr/>
        </p:nvSpPr>
        <p:spPr>
          <a:xfrm>
            <a:off x="7367452" y="294230"/>
            <a:ext cx="1537117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200" b="1" dirty="0">
                <a:latin typeface="Montez" panose="02000503000000020004" pitchFamily="2" charset="0"/>
              </a:rPr>
              <a:t>Chez </a:t>
            </a:r>
            <a:r>
              <a:rPr lang="de-CH" sz="3200" b="1" dirty="0" err="1">
                <a:latin typeface="Montez" panose="02000503000000020004" pitchFamily="2" charset="0"/>
              </a:rPr>
              <a:t>Mà</a:t>
            </a:r>
            <a:endParaRPr lang="de-CH" sz="3200" b="1" dirty="0">
              <a:latin typeface="Montez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828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0D16F28B-655C-4809-8855-CB40CE23F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37981" y="0"/>
            <a:ext cx="10281981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546C076-4900-4E3B-AE6D-A2DBA7BA4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89922" y="281695"/>
            <a:ext cx="10281981" cy="757289"/>
          </a:xfrm>
          <a:solidFill>
            <a:schemeClr val="bg1">
              <a:lumMod val="85000"/>
              <a:alpha val="56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de-CH" sz="3600" b="1" dirty="0">
                <a:solidFill>
                  <a:schemeClr val="bg1"/>
                </a:solidFill>
                <a:latin typeface="Fira Sans" panose="020B0503050000020004" pitchFamily="34" charset="0"/>
              </a:rPr>
              <a:t>     Our </a:t>
            </a:r>
            <a:r>
              <a:rPr lang="de-CH" sz="3600" b="1" dirty="0" err="1">
                <a:solidFill>
                  <a:schemeClr val="bg1"/>
                </a:solidFill>
                <a:latin typeface="Fira Sans" panose="020B0503050000020004" pitchFamily="34" charset="0"/>
              </a:rPr>
              <a:t>Offer</a:t>
            </a:r>
            <a:r>
              <a:rPr lang="de-CH" sz="3600" b="1" dirty="0">
                <a:solidFill>
                  <a:schemeClr val="bg1"/>
                </a:solidFill>
                <a:latin typeface="Fira Sans" panose="020B0503050000020004" pitchFamily="34" charset="0"/>
              </a:rPr>
              <a:t>: Like out of </a:t>
            </a:r>
            <a:r>
              <a:rPr lang="de-CH" sz="3600" b="1" dirty="0" err="1">
                <a:solidFill>
                  <a:schemeClr val="bg1"/>
                </a:solidFill>
                <a:latin typeface="Fira Sans" panose="020B0503050000020004" pitchFamily="34" charset="0"/>
              </a:rPr>
              <a:t>Grandma’s</a:t>
            </a:r>
            <a:r>
              <a:rPr lang="de-CH" sz="3600" b="1" dirty="0">
                <a:solidFill>
                  <a:schemeClr val="bg1"/>
                </a:solidFill>
                <a:latin typeface="Fira Sans" panose="020B0503050000020004" pitchFamily="34" charset="0"/>
              </a:rPr>
              <a:t> </a:t>
            </a:r>
            <a:r>
              <a:rPr lang="de-CH" sz="3600" b="1" dirty="0" err="1">
                <a:solidFill>
                  <a:schemeClr val="bg1"/>
                </a:solidFill>
                <a:latin typeface="Fira Sans" panose="020B0503050000020004" pitchFamily="34" charset="0"/>
              </a:rPr>
              <a:t>garden</a:t>
            </a:r>
            <a:r>
              <a:rPr lang="de-CH" sz="3600" b="1" dirty="0">
                <a:solidFill>
                  <a:schemeClr val="bg1"/>
                </a:solidFill>
                <a:latin typeface="Fira Sans" panose="020B0503050000020004" pitchFamily="34" charset="0"/>
              </a:rPr>
              <a:t> 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4B12DCB7-B4D9-40F0-B14B-01358F7836AB}"/>
              </a:ext>
            </a:extLst>
          </p:cNvPr>
          <p:cNvSpPr/>
          <p:nvPr/>
        </p:nvSpPr>
        <p:spPr>
          <a:xfrm>
            <a:off x="203200" y="1483608"/>
            <a:ext cx="8149850" cy="4549869"/>
          </a:xfrm>
          <a:prstGeom prst="ellipse">
            <a:avLst/>
          </a:prstGeom>
          <a:solidFill>
            <a:schemeClr val="accent6">
              <a:lumMod val="7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A09A4B-FC5F-4C88-AFC3-7362AAB56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682" y="1720696"/>
            <a:ext cx="6775990" cy="4256614"/>
          </a:xfrm>
          <a:noFill/>
        </p:spPr>
        <p:txBody>
          <a:bodyPr>
            <a:norm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de-CH" sz="1800" b="1" dirty="0">
                <a:solidFill>
                  <a:srgbClr val="FFC000"/>
                </a:solidFill>
                <a:latin typeface="Fira Sans" panose="020B0503050000020004" pitchFamily="34" charset="0"/>
              </a:rPr>
              <a:t>No </a:t>
            </a:r>
            <a:r>
              <a:rPr lang="de-CH" sz="1800" b="1" dirty="0" err="1">
                <a:solidFill>
                  <a:srgbClr val="FFC000"/>
                </a:solidFill>
                <a:latin typeface="Fira Sans" panose="020B0503050000020004" pitchFamily="34" charset="0"/>
              </a:rPr>
              <a:t>more</a:t>
            </a:r>
            <a:r>
              <a:rPr lang="de-CH" sz="1800" b="1" dirty="0">
                <a:solidFill>
                  <a:srgbClr val="FFC000"/>
                </a:solidFill>
                <a:latin typeface="Fira Sans" panose="020B0503050000020004" pitchFamily="34" charset="0"/>
              </a:rPr>
              <a:t> </a:t>
            </a:r>
            <a:r>
              <a:rPr lang="de-CH" sz="1800" b="1" dirty="0" err="1">
                <a:solidFill>
                  <a:srgbClr val="FFC000"/>
                </a:solidFill>
                <a:latin typeface="Fira Sans" panose="020B0503050000020004" pitchFamily="34" charset="0"/>
              </a:rPr>
              <a:t>fixed</a:t>
            </a:r>
            <a:r>
              <a:rPr lang="de-CH" sz="1800" b="1" dirty="0">
                <a:solidFill>
                  <a:srgbClr val="FFC000"/>
                </a:solidFill>
                <a:latin typeface="Fira Sans" panose="020B0503050000020004" pitchFamily="34" charset="0"/>
              </a:rPr>
              <a:t> </a:t>
            </a:r>
            <a:r>
              <a:rPr lang="de-CH" sz="1800" b="1" dirty="0" err="1">
                <a:solidFill>
                  <a:srgbClr val="FFC000"/>
                </a:solidFill>
                <a:latin typeface="Fira Sans" panose="020B0503050000020004" pitchFamily="34" charset="0"/>
              </a:rPr>
              <a:t>menues</a:t>
            </a:r>
            <a:r>
              <a:rPr lang="de-CH" sz="1800" b="1" dirty="0">
                <a:solidFill>
                  <a:srgbClr val="FFC000"/>
                </a:solidFill>
                <a:latin typeface="Fira Sans" panose="020B0503050000020004" pitchFamily="34" charset="0"/>
              </a:rPr>
              <a:t>! 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de-CH" sz="1800" dirty="0">
                <a:solidFill>
                  <a:schemeClr val="bg1"/>
                </a:solidFill>
                <a:latin typeface="Fira Sans" panose="020B0503050000020004" pitchFamily="34" charset="0"/>
              </a:rPr>
              <a:t>Individual </a:t>
            </a:r>
            <a:r>
              <a:rPr lang="de-CH" sz="1800" dirty="0" err="1">
                <a:solidFill>
                  <a:schemeClr val="bg1"/>
                </a:solidFill>
                <a:latin typeface="Fira Sans" panose="020B0503050000020004" pitchFamily="34" charset="0"/>
              </a:rPr>
              <a:t>components</a:t>
            </a:r>
            <a:r>
              <a:rPr lang="de-CH" sz="1800" dirty="0">
                <a:solidFill>
                  <a:schemeClr val="bg1"/>
                </a:solidFill>
                <a:latin typeface="Fira Sans" panose="020B0503050000020004" pitchFamily="34" charset="0"/>
              </a:rPr>
              <a:t> to </a:t>
            </a:r>
            <a:r>
              <a:rPr lang="de-CH" sz="1800" dirty="0" err="1">
                <a:solidFill>
                  <a:schemeClr val="bg1"/>
                </a:solidFill>
                <a:latin typeface="Fira Sans" panose="020B0503050000020004" pitchFamily="34" charset="0"/>
              </a:rPr>
              <a:t>be</a:t>
            </a:r>
            <a:r>
              <a:rPr lang="de-CH" sz="1800" dirty="0">
                <a:solidFill>
                  <a:schemeClr val="bg1"/>
                </a:solidFill>
                <a:latin typeface="Fira Sans" panose="020B0503050000020004" pitchFamily="34" charset="0"/>
              </a:rPr>
              <a:t> </a:t>
            </a:r>
            <a:r>
              <a:rPr lang="de-CH" sz="1800" dirty="0" err="1">
                <a:solidFill>
                  <a:schemeClr val="bg1"/>
                </a:solidFill>
                <a:latin typeface="Fira Sans" panose="020B0503050000020004" pitchFamily="34" charset="0"/>
              </a:rPr>
              <a:t>chosen</a:t>
            </a:r>
            <a:r>
              <a:rPr lang="de-CH" sz="1800" dirty="0">
                <a:solidFill>
                  <a:schemeClr val="bg1"/>
                </a:solidFill>
                <a:latin typeface="Fira Sans" panose="020B0503050000020004" pitchFamily="34" charset="0"/>
              </a:rPr>
              <a:t> of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de-CH" sz="1800" b="1" dirty="0">
                <a:solidFill>
                  <a:srgbClr val="FFC000"/>
                </a:solidFill>
                <a:latin typeface="Fira Sans" panose="020B0503050000020004" pitchFamily="34" charset="0"/>
              </a:rPr>
              <a:t>No </a:t>
            </a:r>
            <a:r>
              <a:rPr lang="de-CH" sz="1800" b="1" dirty="0" err="1">
                <a:solidFill>
                  <a:srgbClr val="FFC000"/>
                </a:solidFill>
                <a:latin typeface="Fira Sans" panose="020B0503050000020004" pitchFamily="34" charset="0"/>
              </a:rPr>
              <a:t>more</a:t>
            </a:r>
            <a:r>
              <a:rPr lang="de-CH" sz="1800" b="1" dirty="0">
                <a:solidFill>
                  <a:srgbClr val="FFC000"/>
                </a:solidFill>
                <a:latin typeface="Fira Sans" panose="020B0503050000020004" pitchFamily="34" charset="0"/>
              </a:rPr>
              <a:t> </a:t>
            </a:r>
            <a:r>
              <a:rPr lang="de-CH" sz="1800" b="1" dirty="0" err="1">
                <a:solidFill>
                  <a:srgbClr val="FFC000"/>
                </a:solidFill>
                <a:latin typeface="Fira Sans" panose="020B0503050000020004" pitchFamily="34" charset="0"/>
              </a:rPr>
              <a:t>industrial</a:t>
            </a:r>
            <a:r>
              <a:rPr lang="de-CH" sz="1800" b="1" dirty="0">
                <a:solidFill>
                  <a:srgbClr val="FFC000"/>
                </a:solidFill>
                <a:latin typeface="Fira Sans" panose="020B0503050000020004" pitchFamily="34" charset="0"/>
              </a:rPr>
              <a:t> </a:t>
            </a:r>
            <a:r>
              <a:rPr lang="de-CH" sz="1800" b="1" dirty="0" err="1">
                <a:solidFill>
                  <a:srgbClr val="FFC000"/>
                </a:solidFill>
                <a:latin typeface="Fira Sans" panose="020B0503050000020004" pitchFamily="34" charset="0"/>
              </a:rPr>
              <a:t>production</a:t>
            </a:r>
            <a:r>
              <a:rPr lang="de-CH" sz="1800" b="1" dirty="0">
                <a:solidFill>
                  <a:srgbClr val="FFC000"/>
                </a:solidFill>
                <a:latin typeface="Fira Sans" panose="020B0503050000020004" pitchFamily="34" charset="0"/>
              </a:rPr>
              <a:t>!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de-CH" sz="1800" dirty="0" err="1">
                <a:solidFill>
                  <a:schemeClr val="bg1"/>
                </a:solidFill>
                <a:latin typeface="Fira Sans" panose="020B0503050000020004" pitchFamily="34" charset="0"/>
              </a:rPr>
              <a:t>Seasonally</a:t>
            </a:r>
            <a:r>
              <a:rPr lang="de-CH" sz="1800" dirty="0">
                <a:solidFill>
                  <a:schemeClr val="bg1"/>
                </a:solidFill>
                <a:latin typeface="Fira Sans" panose="020B0503050000020004" pitchFamily="34" charset="0"/>
              </a:rPr>
              <a:t> and </a:t>
            </a:r>
            <a:r>
              <a:rPr lang="de-CH" sz="1800" dirty="0" err="1">
                <a:solidFill>
                  <a:schemeClr val="bg1"/>
                </a:solidFill>
                <a:latin typeface="Fira Sans" panose="020B0503050000020004" pitchFamily="34" charset="0"/>
              </a:rPr>
              <a:t>locally</a:t>
            </a:r>
            <a:r>
              <a:rPr lang="de-CH" sz="1800" dirty="0">
                <a:solidFill>
                  <a:schemeClr val="bg1"/>
                </a:solidFill>
                <a:latin typeface="Fira Sans" panose="020B0503050000020004" pitchFamily="34" charset="0"/>
              </a:rPr>
              <a:t> </a:t>
            </a:r>
            <a:r>
              <a:rPr lang="de-CH" sz="1800" dirty="0" err="1">
                <a:solidFill>
                  <a:schemeClr val="bg1"/>
                </a:solidFill>
                <a:latin typeface="Fira Sans" panose="020B0503050000020004" pitchFamily="34" charset="0"/>
              </a:rPr>
              <a:t>produced</a:t>
            </a:r>
            <a:endParaRPr lang="de-CH" sz="1800" dirty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de-CH" sz="1800" dirty="0">
                <a:solidFill>
                  <a:schemeClr val="bg1"/>
                </a:solidFill>
                <a:latin typeface="Fira Sans" panose="020B0503050000020004" pitchFamily="34" charset="0"/>
              </a:rPr>
              <a:t>Transparency </a:t>
            </a:r>
            <a:r>
              <a:rPr lang="de-CH" sz="1800" dirty="0" err="1">
                <a:solidFill>
                  <a:schemeClr val="bg1"/>
                </a:solidFill>
                <a:latin typeface="Fira Sans" panose="020B0503050000020004" pitchFamily="34" charset="0"/>
              </a:rPr>
              <a:t>regarding</a:t>
            </a:r>
            <a:r>
              <a:rPr lang="de-CH" sz="1800" dirty="0">
                <a:solidFill>
                  <a:schemeClr val="bg1"/>
                </a:solidFill>
                <a:latin typeface="Fira Sans" panose="020B0503050000020004" pitchFamily="34" charset="0"/>
              </a:rPr>
              <a:t> </a:t>
            </a:r>
            <a:r>
              <a:rPr lang="de-CH" sz="1800" dirty="0" err="1">
                <a:solidFill>
                  <a:schemeClr val="bg1"/>
                </a:solidFill>
                <a:latin typeface="Fira Sans" panose="020B0503050000020004" pitchFamily="34" charset="0"/>
              </a:rPr>
              <a:t>sustainable</a:t>
            </a:r>
            <a:r>
              <a:rPr lang="de-CH" sz="1800" dirty="0">
                <a:solidFill>
                  <a:schemeClr val="bg1"/>
                </a:solidFill>
                <a:latin typeface="Fira Sans" panose="020B0503050000020004" pitchFamily="34" charset="0"/>
              </a:rPr>
              <a:t> </a:t>
            </a:r>
            <a:r>
              <a:rPr lang="de-CH" sz="1800" dirty="0" err="1">
                <a:solidFill>
                  <a:schemeClr val="bg1"/>
                </a:solidFill>
                <a:latin typeface="Fira Sans" panose="020B0503050000020004" pitchFamily="34" charset="0"/>
              </a:rPr>
              <a:t>impact</a:t>
            </a:r>
            <a:r>
              <a:rPr lang="de-CH" sz="1800" dirty="0">
                <a:solidFill>
                  <a:schemeClr val="bg1"/>
                </a:solidFill>
                <a:latin typeface="Fira Sans" panose="020B0503050000020004" pitchFamily="34" charset="0"/>
              </a:rPr>
              <a:t> and </a:t>
            </a:r>
            <a:r>
              <a:rPr lang="de-CH" sz="1800" dirty="0" err="1">
                <a:solidFill>
                  <a:schemeClr val="bg1"/>
                </a:solidFill>
                <a:latin typeface="Fira Sans" panose="020B0503050000020004" pitchFamily="34" charset="0"/>
              </a:rPr>
              <a:t>nutrional</a:t>
            </a:r>
            <a:r>
              <a:rPr lang="de-CH" sz="1800" dirty="0">
                <a:solidFill>
                  <a:schemeClr val="bg1"/>
                </a:solidFill>
                <a:latin typeface="Fira Sans" panose="020B0503050000020004" pitchFamily="34" charset="0"/>
              </a:rPr>
              <a:t> </a:t>
            </a:r>
            <a:r>
              <a:rPr lang="de-CH" sz="1800" dirty="0" err="1">
                <a:solidFill>
                  <a:schemeClr val="bg1"/>
                </a:solidFill>
                <a:latin typeface="Fira Sans" panose="020B0503050000020004" pitchFamily="34" charset="0"/>
              </a:rPr>
              <a:t>value</a:t>
            </a:r>
            <a:endParaRPr lang="de-CH" sz="1800" dirty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de-CH" sz="1800" b="1" dirty="0">
                <a:solidFill>
                  <a:srgbClr val="FFC000"/>
                </a:solidFill>
                <a:latin typeface="Fira Sans" panose="020B0503050000020004" pitchFamily="34" charset="0"/>
              </a:rPr>
              <a:t>No </a:t>
            </a:r>
            <a:r>
              <a:rPr lang="de-CH" sz="1800" b="1" dirty="0" err="1">
                <a:solidFill>
                  <a:srgbClr val="FFC000"/>
                </a:solidFill>
                <a:latin typeface="Fira Sans" panose="020B0503050000020004" pitchFamily="34" charset="0"/>
              </a:rPr>
              <a:t>more</a:t>
            </a:r>
            <a:r>
              <a:rPr lang="de-CH" sz="1800" b="1" dirty="0">
                <a:solidFill>
                  <a:srgbClr val="FFC000"/>
                </a:solidFill>
                <a:latin typeface="Fira Sans" panose="020B0503050000020004" pitchFamily="34" charset="0"/>
              </a:rPr>
              <a:t> </a:t>
            </a:r>
            <a:r>
              <a:rPr lang="de-CH" sz="1800" b="1" dirty="0" err="1">
                <a:solidFill>
                  <a:srgbClr val="FFC000"/>
                </a:solidFill>
                <a:latin typeface="Fira Sans" panose="020B0503050000020004" pitchFamily="34" charset="0"/>
              </a:rPr>
              <a:t>packaging</a:t>
            </a:r>
            <a:r>
              <a:rPr lang="de-CH" sz="1800" b="1" dirty="0">
                <a:solidFill>
                  <a:srgbClr val="FFC000"/>
                </a:solidFill>
                <a:latin typeface="Fira Sans" panose="020B0503050000020004" pitchFamily="34" charset="0"/>
              </a:rPr>
              <a:t> </a:t>
            </a:r>
            <a:r>
              <a:rPr lang="de-CH" sz="1800" b="1" dirty="0" err="1">
                <a:solidFill>
                  <a:srgbClr val="FFC000"/>
                </a:solidFill>
                <a:latin typeface="Fira Sans" panose="020B0503050000020004" pitchFamily="34" charset="0"/>
              </a:rPr>
              <a:t>nightmare</a:t>
            </a:r>
            <a:r>
              <a:rPr lang="de-CH" sz="1800" b="1" dirty="0">
                <a:solidFill>
                  <a:srgbClr val="FFC000"/>
                </a:solidFill>
                <a:latin typeface="Fira Sans" panose="020B0503050000020004" pitchFamily="34" charset="0"/>
              </a:rPr>
              <a:t>! 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de-CH" sz="1800" dirty="0" err="1">
                <a:solidFill>
                  <a:schemeClr val="bg1"/>
                </a:solidFill>
                <a:latin typeface="Fira Sans" panose="020B0503050000020004" pitchFamily="34" charset="0"/>
              </a:rPr>
              <a:t>zero</a:t>
            </a:r>
            <a:r>
              <a:rPr lang="de-CH" sz="1800" dirty="0">
                <a:solidFill>
                  <a:schemeClr val="bg1"/>
                </a:solidFill>
                <a:latin typeface="Fira Sans" panose="020B0503050000020004" pitchFamily="34" charset="0"/>
              </a:rPr>
              <a:t> </a:t>
            </a:r>
            <a:r>
              <a:rPr lang="de-CH" sz="1800" dirty="0" err="1">
                <a:solidFill>
                  <a:schemeClr val="bg1"/>
                </a:solidFill>
                <a:latin typeface="Fira Sans" panose="020B0503050000020004" pitchFamily="34" charset="0"/>
              </a:rPr>
              <a:t>plastic</a:t>
            </a:r>
            <a:r>
              <a:rPr lang="de-CH" sz="1800" dirty="0">
                <a:solidFill>
                  <a:schemeClr val="bg1"/>
                </a:solidFill>
                <a:latin typeface="Fira Sans" panose="020B0503050000020004" pitchFamily="34" charset="0"/>
              </a:rPr>
              <a:t> and </a:t>
            </a:r>
            <a:r>
              <a:rPr lang="de-CH" sz="1800" dirty="0" err="1">
                <a:solidFill>
                  <a:schemeClr val="bg1"/>
                </a:solidFill>
                <a:latin typeface="Fira Sans" panose="020B0503050000020004" pitchFamily="34" charset="0"/>
              </a:rPr>
              <a:t>reusable</a:t>
            </a:r>
            <a:r>
              <a:rPr lang="de-CH" sz="1800" dirty="0">
                <a:solidFill>
                  <a:schemeClr val="bg1"/>
                </a:solidFill>
                <a:latin typeface="Fira Sans" panose="020B0503050000020004" pitchFamily="34" charset="0"/>
              </a:rPr>
              <a:t> </a:t>
            </a:r>
            <a:r>
              <a:rPr lang="de-CH" sz="1800" dirty="0" err="1">
                <a:solidFill>
                  <a:schemeClr val="bg1"/>
                </a:solidFill>
                <a:latin typeface="Fira Sans" panose="020B0503050000020004" pitchFamily="34" charset="0"/>
              </a:rPr>
              <a:t>packaging</a:t>
            </a:r>
            <a:r>
              <a:rPr lang="de-CH" sz="1800" dirty="0">
                <a:solidFill>
                  <a:schemeClr val="bg1"/>
                </a:solidFill>
                <a:latin typeface="Fira Sans" panose="020B0503050000020004" pitchFamily="34" charset="0"/>
              </a:rPr>
              <a:t> </a:t>
            </a:r>
          </a:p>
          <a:p>
            <a:pPr marL="0" indent="0" algn="ctr">
              <a:lnSpc>
                <a:spcPct val="120000"/>
              </a:lnSpc>
              <a:buNone/>
            </a:pPr>
            <a:endParaRPr lang="de-CH" sz="1800" dirty="0">
              <a:solidFill>
                <a:schemeClr val="bg1"/>
              </a:solidFill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938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6FA0F-561F-4FD9-9018-1A3A0D170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87" y="244441"/>
            <a:ext cx="8109476" cy="994172"/>
          </a:xfrm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Combination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of environmental </a:t>
            </a:r>
            <a:b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</a:b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foodprint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with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individualized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health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information</a:t>
            </a:r>
            <a:endParaRPr lang="de-CH" sz="3200" b="1" dirty="0">
              <a:solidFill>
                <a:schemeClr val="accent6">
                  <a:lumMod val="50000"/>
                </a:schemeClr>
              </a:solidFill>
              <a:latin typeface="Fira Sans" panose="020B0503050000020004" pitchFamily="34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F5B47C4-0492-4526-9B70-2D17EA469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76" y="0"/>
            <a:ext cx="1450731" cy="68580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BDE84539-F9AA-4BB7-9E89-3CBC90B97F64}"/>
              </a:ext>
            </a:extLst>
          </p:cNvPr>
          <p:cNvSpPr txBox="1"/>
          <p:nvPr/>
        </p:nvSpPr>
        <p:spPr>
          <a:xfrm>
            <a:off x="7367452" y="294230"/>
            <a:ext cx="1537117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200" b="1" dirty="0">
                <a:latin typeface="Montez" panose="02000503000000020004" pitchFamily="2" charset="0"/>
              </a:rPr>
              <a:t>Chez </a:t>
            </a:r>
            <a:r>
              <a:rPr lang="de-CH" sz="3200" b="1" dirty="0" err="1">
                <a:latin typeface="Montez" panose="02000503000000020004" pitchFamily="2" charset="0"/>
              </a:rPr>
              <a:t>Mà</a:t>
            </a:r>
            <a:endParaRPr lang="de-CH" sz="3200" b="1" dirty="0">
              <a:latin typeface="Montez" panose="02000503000000020004" pitchFamily="2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618B34-51F5-49DA-BEE9-83CEF750B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1" y="1543699"/>
            <a:ext cx="3213116" cy="241042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949BF0F-047D-4016-A5EE-E6348E39BC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7831" y="1084123"/>
            <a:ext cx="2638133" cy="3424049"/>
          </a:xfrm>
          <a:prstGeom prst="rect">
            <a:avLst/>
          </a:prstGeom>
        </p:spPr>
      </p:pic>
      <p:pic>
        <p:nvPicPr>
          <p:cNvPr id="12" name="Picture 37">
            <a:extLst>
              <a:ext uri="{FF2B5EF4-FFF2-40B4-BE49-F238E27FC236}">
                <a16:creationId xmlns:a16="http://schemas.microsoft.com/office/drawing/2014/main" id="{9ACA7334-CA88-453F-AA1F-0ACF3980946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480694" y="5141005"/>
            <a:ext cx="1812405" cy="1265743"/>
          </a:xfrm>
          <a:prstGeom prst="rect">
            <a:avLst/>
          </a:prstGeom>
        </p:spPr>
      </p:pic>
      <p:pic>
        <p:nvPicPr>
          <p:cNvPr id="18" name="3C939137-36A5-4AB6-BFF6-737B4E20D023">
            <a:extLst>
              <a:ext uri="{FF2B5EF4-FFF2-40B4-BE49-F238E27FC236}">
                <a16:creationId xmlns:a16="http://schemas.microsoft.com/office/drawing/2014/main" id="{CBC582D6-4E38-4AC1-9743-FEBAC9A65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42" y="5449107"/>
            <a:ext cx="2365234" cy="80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oogle Shape;65;p14">
            <a:extLst>
              <a:ext uri="{FF2B5EF4-FFF2-40B4-BE49-F238E27FC236}">
                <a16:creationId xmlns:a16="http://schemas.microsoft.com/office/drawing/2014/main" id="{A967D6AB-13D7-4FBF-A139-CEAD3AEF41C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92017" y="3158252"/>
            <a:ext cx="1688299" cy="20197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8146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0254" y="2470010"/>
            <a:ext cx="970285" cy="147675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5737803" y="4140760"/>
            <a:ext cx="23889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de"/>
              <a:t>Monica, 77 years old</a:t>
            </a:r>
            <a:endParaRPr/>
          </a:p>
          <a:p>
            <a:pPr algn="ctr"/>
            <a:r>
              <a:rPr lang="de"/>
              <a:t>Health profile (for example diabetic)</a:t>
            </a: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1753774" y="1893130"/>
            <a:ext cx="18819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" dirty="0"/>
              <a:t>Nutritional rating:</a:t>
            </a:r>
            <a:endParaRPr dirty="0"/>
          </a:p>
        </p:txBody>
      </p:sp>
      <p:sp>
        <p:nvSpPr>
          <p:cNvPr id="63" name="Google Shape;63;p14"/>
          <p:cNvSpPr txBox="1"/>
          <p:nvPr/>
        </p:nvSpPr>
        <p:spPr>
          <a:xfrm>
            <a:off x="2160182" y="4713399"/>
            <a:ext cx="18819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" dirty="0"/>
              <a:t>Environmental rating:</a:t>
            </a:r>
            <a:endParaRPr dirty="0"/>
          </a:p>
        </p:txBody>
      </p:sp>
      <p:sp>
        <p:nvSpPr>
          <p:cNvPr id="64" name="Google Shape;64;p14"/>
          <p:cNvSpPr txBox="1"/>
          <p:nvPr/>
        </p:nvSpPr>
        <p:spPr>
          <a:xfrm>
            <a:off x="238851" y="5165805"/>
            <a:ext cx="18819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de-CH" dirty="0"/>
              <a:t>Beef </a:t>
            </a:r>
            <a:r>
              <a:rPr lang="de-CH" dirty="0" err="1"/>
              <a:t>goulash</a:t>
            </a:r>
            <a:endParaRPr dirty="0"/>
          </a:p>
          <a:p>
            <a:pPr algn="ctr"/>
            <a:r>
              <a:rPr lang="de" dirty="0"/>
              <a:t>ca. 15 CHF</a:t>
            </a:r>
            <a:endParaRPr dirty="0"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289" y="2960044"/>
            <a:ext cx="1688299" cy="201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0178" y="4852317"/>
            <a:ext cx="2030540" cy="14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00349" y="1561716"/>
            <a:ext cx="2092638" cy="2679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48237" y="5649754"/>
            <a:ext cx="1063429" cy="56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18449" y="2477630"/>
            <a:ext cx="13525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51D1024-0132-421E-BA70-5526D429EA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76" y="0"/>
            <a:ext cx="1450731" cy="685800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3A302C23-586B-4AF1-856F-42FD04BE6281}"/>
              </a:ext>
            </a:extLst>
          </p:cNvPr>
          <p:cNvSpPr txBox="1"/>
          <p:nvPr/>
        </p:nvSpPr>
        <p:spPr>
          <a:xfrm>
            <a:off x="7367452" y="294230"/>
            <a:ext cx="1537117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200" b="1" dirty="0">
                <a:latin typeface="Montez" panose="02000503000000020004" pitchFamily="2" charset="0"/>
              </a:rPr>
              <a:t>Chez </a:t>
            </a:r>
            <a:r>
              <a:rPr lang="de-CH" sz="3200" b="1" dirty="0" err="1">
                <a:latin typeface="Montez" panose="02000503000000020004" pitchFamily="2" charset="0"/>
              </a:rPr>
              <a:t>Mà</a:t>
            </a:r>
            <a:endParaRPr lang="de-CH" sz="3200" b="1" dirty="0">
              <a:latin typeface="Montez" panose="02000503000000020004" pitchFamily="2" charset="0"/>
            </a:endParaRP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FEA1E50B-2B81-4B21-B928-03DF816A7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87" y="244441"/>
            <a:ext cx="8109476" cy="994172"/>
          </a:xfrm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Our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offer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for Monica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>
            <a:extLst>
              <a:ext uri="{FF2B5EF4-FFF2-40B4-BE49-F238E27FC236}">
                <a16:creationId xmlns:a16="http://schemas.microsoft.com/office/drawing/2014/main" id="{187C6329-C701-4B4D-85A7-F358ED9EE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563" y="2646988"/>
            <a:ext cx="2881082" cy="2933092"/>
          </a:xfrm>
          <a:prstGeom prst="rect">
            <a:avLst/>
          </a:prstGeom>
        </p:spPr>
      </p:pic>
      <p:pic>
        <p:nvPicPr>
          <p:cNvPr id="19" name="Picture 32">
            <a:extLst>
              <a:ext uri="{FF2B5EF4-FFF2-40B4-BE49-F238E27FC236}">
                <a16:creationId xmlns:a16="http://schemas.microsoft.com/office/drawing/2014/main" id="{F41DDB53-1257-4A4C-B8C6-D12AA7AE8AE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473920" y="5341777"/>
            <a:ext cx="1116330" cy="1071880"/>
          </a:xfrm>
          <a:prstGeom prst="rect">
            <a:avLst/>
          </a:prstGeom>
        </p:spPr>
      </p:pic>
      <p:pic>
        <p:nvPicPr>
          <p:cNvPr id="20" name="Picture 33">
            <a:extLst>
              <a:ext uri="{FF2B5EF4-FFF2-40B4-BE49-F238E27FC236}">
                <a16:creationId xmlns:a16="http://schemas.microsoft.com/office/drawing/2014/main" id="{4041E887-619B-48DB-8E20-49C184DC085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806118" y="5193979"/>
            <a:ext cx="1099185" cy="1055370"/>
          </a:xfrm>
          <a:prstGeom prst="rect">
            <a:avLst/>
          </a:prstGeom>
        </p:spPr>
      </p:pic>
      <p:pic>
        <p:nvPicPr>
          <p:cNvPr id="21" name="Picture 34">
            <a:extLst>
              <a:ext uri="{FF2B5EF4-FFF2-40B4-BE49-F238E27FC236}">
                <a16:creationId xmlns:a16="http://schemas.microsoft.com/office/drawing/2014/main" id="{86E7795E-E880-4992-8461-471FF5BA036D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801569" y="3489718"/>
            <a:ext cx="1087755" cy="104394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966FA0F-561F-4FD9-9018-1A3A0D170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87" y="244441"/>
            <a:ext cx="8109476" cy="994172"/>
          </a:xfrm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Compliant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to 7 out of 17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UN’s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Sustainable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development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goals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and global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health</a:t>
            </a:r>
            <a:endParaRPr lang="de-CH" sz="3200" b="1" dirty="0">
              <a:solidFill>
                <a:schemeClr val="accent6">
                  <a:lumMod val="50000"/>
                </a:schemeClr>
              </a:solidFill>
              <a:latin typeface="Fira Sans" panose="020B0503050000020004" pitchFamily="34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F5B47C4-0492-4526-9B70-2D17EA4694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76" y="0"/>
            <a:ext cx="1450731" cy="68580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BDE84539-F9AA-4BB7-9E89-3CBC90B97F64}"/>
              </a:ext>
            </a:extLst>
          </p:cNvPr>
          <p:cNvSpPr txBox="1"/>
          <p:nvPr/>
        </p:nvSpPr>
        <p:spPr>
          <a:xfrm>
            <a:off x="7367452" y="294230"/>
            <a:ext cx="1537117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200" b="1" dirty="0">
                <a:latin typeface="Montez" panose="02000503000000020004" pitchFamily="2" charset="0"/>
              </a:rPr>
              <a:t>Chez </a:t>
            </a:r>
            <a:r>
              <a:rPr lang="de-CH" sz="3200" b="1" dirty="0" err="1">
                <a:latin typeface="Montez" panose="02000503000000020004" pitchFamily="2" charset="0"/>
              </a:rPr>
              <a:t>Mà</a:t>
            </a:r>
            <a:endParaRPr lang="de-CH" sz="3200" b="1" dirty="0">
              <a:latin typeface="Montez" panose="02000503000000020004" pitchFamily="2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33810F9-2065-4B28-AE21-FBFAE0AEAEC0}"/>
              </a:ext>
            </a:extLst>
          </p:cNvPr>
          <p:cNvSpPr txBox="1"/>
          <p:nvPr/>
        </p:nvSpPr>
        <p:spPr>
          <a:xfrm>
            <a:off x="-1865531" y="941400"/>
            <a:ext cx="208936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600" b="1" dirty="0">
                <a:latin typeface="Montez" panose="02000503000000020004" pitchFamily="2" charset="0"/>
              </a:rPr>
              <a:t>Chez </a:t>
            </a:r>
            <a:r>
              <a:rPr lang="de-CH" sz="3600" b="1" dirty="0" err="1">
                <a:latin typeface="Montez" panose="02000503000000020004" pitchFamily="2" charset="0"/>
              </a:rPr>
              <a:t>Mà</a:t>
            </a:r>
            <a:endParaRPr lang="de-CH" sz="3600" b="1" dirty="0">
              <a:latin typeface="Montez" panose="02000503000000020004" pitchFamily="2" charset="0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7F821F7-FD90-4181-80A3-031638B1D3C2}"/>
              </a:ext>
            </a:extLst>
          </p:cNvPr>
          <p:cNvSpPr txBox="1"/>
          <p:nvPr/>
        </p:nvSpPr>
        <p:spPr>
          <a:xfrm>
            <a:off x="2936803" y="3328150"/>
            <a:ext cx="153711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200" b="1" dirty="0">
                <a:latin typeface="Montez" panose="02000503000000020004" pitchFamily="2" charset="0"/>
              </a:rPr>
              <a:t>Chez </a:t>
            </a:r>
            <a:r>
              <a:rPr lang="de-CH" sz="3200" b="1" dirty="0" err="1">
                <a:latin typeface="Montez" panose="02000503000000020004" pitchFamily="2" charset="0"/>
              </a:rPr>
              <a:t>Mà</a:t>
            </a:r>
            <a:endParaRPr lang="de-CH" sz="3200" b="1" dirty="0">
              <a:latin typeface="Montez" panose="02000503000000020004" pitchFamily="2" charset="0"/>
            </a:endParaRPr>
          </a:p>
        </p:txBody>
      </p:sp>
      <p:pic>
        <p:nvPicPr>
          <p:cNvPr id="11" name="Picture 29">
            <a:extLst>
              <a:ext uri="{FF2B5EF4-FFF2-40B4-BE49-F238E27FC236}">
                <a16:creationId xmlns:a16="http://schemas.microsoft.com/office/drawing/2014/main" id="{1E720816-DCFA-46FF-90D4-5DF26CAE7D8A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3467100" y="1444319"/>
            <a:ext cx="1104900" cy="1061085"/>
          </a:xfrm>
          <a:prstGeom prst="rect">
            <a:avLst/>
          </a:prstGeom>
        </p:spPr>
      </p:pic>
      <p:pic>
        <p:nvPicPr>
          <p:cNvPr id="12" name="Picture 30">
            <a:extLst>
              <a:ext uri="{FF2B5EF4-FFF2-40B4-BE49-F238E27FC236}">
                <a16:creationId xmlns:a16="http://schemas.microsoft.com/office/drawing/2014/main" id="{2D76CBAD-A76F-4E75-A5DC-7420C92B9D68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5191908" y="2045151"/>
            <a:ext cx="1116330" cy="1071880"/>
          </a:xfrm>
          <a:prstGeom prst="rect">
            <a:avLst/>
          </a:prstGeom>
        </p:spPr>
      </p:pic>
      <p:pic>
        <p:nvPicPr>
          <p:cNvPr id="18" name="Picture 31">
            <a:extLst>
              <a:ext uri="{FF2B5EF4-FFF2-40B4-BE49-F238E27FC236}">
                <a16:creationId xmlns:a16="http://schemas.microsoft.com/office/drawing/2014/main" id="{C6333619-4188-4581-98B8-8023723F9383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5404795" y="3693464"/>
            <a:ext cx="1116330" cy="1071880"/>
          </a:xfrm>
          <a:prstGeom prst="rect">
            <a:avLst/>
          </a:prstGeom>
        </p:spPr>
      </p:pic>
      <p:pic>
        <p:nvPicPr>
          <p:cNvPr id="22" name="Picture 28">
            <a:extLst>
              <a:ext uri="{FF2B5EF4-FFF2-40B4-BE49-F238E27FC236}">
                <a16:creationId xmlns:a16="http://schemas.microsoft.com/office/drawing/2014/main" id="{C1DEC099-98B4-4261-8C12-927A659F69F7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1534086" y="1799250"/>
            <a:ext cx="1064895" cy="102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096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1328</Words>
  <Application>Microsoft Office PowerPoint</Application>
  <PresentationFormat>Bildschirmpräsentation (4:3)</PresentationFormat>
  <Paragraphs>380</Paragraphs>
  <Slides>27</Slides>
  <Notes>17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Fira Sans</vt:lpstr>
      <vt:lpstr>Fira Sans Bold</vt:lpstr>
      <vt:lpstr>Montez</vt:lpstr>
      <vt:lpstr>Wingdings</vt:lpstr>
      <vt:lpstr>Office</vt:lpstr>
      <vt:lpstr>Welcome at Chez Mà     Waste free concept  for a meals-on-weels</vt:lpstr>
      <vt:lpstr>Challenge of our target clients</vt:lpstr>
      <vt:lpstr>What do they need?</vt:lpstr>
      <vt:lpstr>Existing offers on the market</vt:lpstr>
      <vt:lpstr>Consequence</vt:lpstr>
      <vt:lpstr>     Our Offer: Like out of Grandma’s garden </vt:lpstr>
      <vt:lpstr>Combination of environmental  foodprint with individualized health information</vt:lpstr>
      <vt:lpstr>Our offer for Monica</vt:lpstr>
      <vt:lpstr>Compliant to 7 out of 17 UN’s Sustainable development goals and global health</vt:lpstr>
      <vt:lpstr>PowerPoint-Präsentation</vt:lpstr>
      <vt:lpstr>PowerPoint-Präsentation</vt:lpstr>
      <vt:lpstr>PowerPoint-Präsentation</vt:lpstr>
      <vt:lpstr>PowerPoint-Präsentation</vt:lpstr>
      <vt:lpstr>Hope you like it….  Yours Chez Mà-Team!       </vt:lpstr>
      <vt:lpstr>PowerPoint-Präsentation</vt:lpstr>
      <vt:lpstr>Ernährung bei 65+ in der Schweiz</vt:lpstr>
      <vt:lpstr>Unser Konzept: So geht`s</vt:lpstr>
      <vt:lpstr>Sommerangebot  - individuell kombinierbar</vt:lpstr>
      <vt:lpstr>Das werden unsere Kunden erzählen</vt:lpstr>
      <vt:lpstr>PowerPoint-Präsentation</vt:lpstr>
      <vt:lpstr>Community Plattform als integraler Bestandteil</vt:lpstr>
      <vt:lpstr>PowerPoint-Präsentation</vt:lpstr>
      <vt:lpstr>Rezepturen</vt:lpstr>
      <vt:lpstr>Qualitätssicherung</vt:lpstr>
      <vt:lpstr>Projektablauf</vt:lpstr>
      <vt:lpstr>Unsere USP </vt:lpstr>
      <vt:lpstr>Hoffentlich hat’s geschmeckt….  Ihr Chez Mà-Team!  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Cathrine Pauli</dc:creator>
  <cp:lastModifiedBy>Cathrine Pauli</cp:lastModifiedBy>
  <cp:revision>332</cp:revision>
  <cp:lastPrinted>2019-10-04T10:00:30Z</cp:lastPrinted>
  <dcterms:created xsi:type="dcterms:W3CDTF">2019-02-14T10:52:13Z</dcterms:created>
  <dcterms:modified xsi:type="dcterms:W3CDTF">2019-11-02T14:49:37Z</dcterms:modified>
</cp:coreProperties>
</file>